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tmp" ContentType="image/pn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4" r:id="rId1"/>
  </p:sldMasterIdLst>
  <p:notesMasterIdLst>
    <p:notesMasterId r:id="rId39"/>
  </p:notesMasterIdLst>
  <p:handoutMasterIdLst>
    <p:handoutMasterId r:id="rId40"/>
  </p:handoutMasterIdLst>
  <p:sldIdLst>
    <p:sldId id="370" r:id="rId2"/>
    <p:sldId id="259" r:id="rId3"/>
    <p:sldId id="257" r:id="rId4"/>
    <p:sldId id="369" r:id="rId5"/>
    <p:sldId id="371" r:id="rId6"/>
    <p:sldId id="363" r:id="rId7"/>
    <p:sldId id="314" r:id="rId8"/>
    <p:sldId id="316" r:id="rId9"/>
    <p:sldId id="360" r:id="rId10"/>
    <p:sldId id="317" r:id="rId11"/>
    <p:sldId id="319" r:id="rId12"/>
    <p:sldId id="318" r:id="rId13"/>
    <p:sldId id="361" r:id="rId14"/>
    <p:sldId id="260" r:id="rId15"/>
    <p:sldId id="367" r:id="rId16"/>
    <p:sldId id="362" r:id="rId17"/>
    <p:sldId id="264" r:id="rId18"/>
    <p:sldId id="267" r:id="rId19"/>
    <p:sldId id="368" r:id="rId20"/>
    <p:sldId id="366" r:id="rId21"/>
    <p:sldId id="280" r:id="rId22"/>
    <p:sldId id="262" r:id="rId23"/>
    <p:sldId id="272" r:id="rId24"/>
    <p:sldId id="365" r:id="rId25"/>
    <p:sldId id="273" r:id="rId26"/>
    <p:sldId id="312" r:id="rId27"/>
    <p:sldId id="274" r:id="rId28"/>
    <p:sldId id="305" r:id="rId29"/>
    <p:sldId id="303" r:id="rId30"/>
    <p:sldId id="351" r:id="rId31"/>
    <p:sldId id="276" r:id="rId32"/>
    <p:sldId id="353" r:id="rId33"/>
    <p:sldId id="354" r:id="rId34"/>
    <p:sldId id="355" r:id="rId35"/>
    <p:sldId id="277" r:id="rId36"/>
    <p:sldId id="308" r:id="rId37"/>
    <p:sldId id="36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 autoAdjust="0"/>
    <p:restoredTop sz="94638"/>
  </p:normalViewPr>
  <p:slideViewPr>
    <p:cSldViewPr snapToGrid="0" snapToObjects="1">
      <p:cViewPr>
        <p:scale>
          <a:sx n="109" d="100"/>
          <a:sy n="109" d="100"/>
        </p:scale>
        <p:origin x="15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2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em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E6060-EA6D-0E48-8765-78AB96B68747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48149-AF13-F248-B5A6-8DD01C7FDA83}">
      <dgm:prSet phldrT="[Text]"/>
      <dgm:spPr/>
      <dgm:t>
        <a:bodyPr/>
        <a:lstStyle/>
        <a:p>
          <a:r>
            <a:rPr lang="en-US" dirty="0" smtClean="0"/>
            <a:t>REGIONAL or</a:t>
          </a:r>
        </a:p>
        <a:p>
          <a:r>
            <a:rPr lang="en-US" dirty="0" smtClean="0"/>
            <a:t>QUALIFIER</a:t>
          </a:r>
          <a:endParaRPr lang="en-US" dirty="0"/>
        </a:p>
      </dgm:t>
    </dgm:pt>
    <dgm:pt modelId="{8E48CFB6-32C0-364E-B5EF-FC0FF97A3DE6}" type="parTrans" cxnId="{30AB6F7C-2BDE-2847-B4C4-CD31EE969E02}">
      <dgm:prSet/>
      <dgm:spPr/>
      <dgm:t>
        <a:bodyPr/>
        <a:lstStyle/>
        <a:p>
          <a:endParaRPr lang="en-US"/>
        </a:p>
      </dgm:t>
    </dgm:pt>
    <dgm:pt modelId="{8E59EA5E-EB5F-8447-B755-30612022E5D2}" type="sibTrans" cxnId="{30AB6F7C-2BDE-2847-B4C4-CD31EE969E02}">
      <dgm:prSet/>
      <dgm:spPr/>
      <dgm:t>
        <a:bodyPr/>
        <a:lstStyle/>
        <a:p>
          <a:endParaRPr lang="en-US"/>
        </a:p>
      </dgm:t>
    </dgm:pt>
    <dgm:pt modelId="{C32561B7-0265-8D48-9B3A-FE096DEAB60C}">
      <dgm:prSet phldrT="[Text]"/>
      <dgm:spPr/>
      <dgm:t>
        <a:bodyPr/>
        <a:lstStyle/>
        <a:p>
          <a:r>
            <a:rPr lang="en-US" dirty="0" smtClean="0"/>
            <a:t>STATE CHAMPIONSHIP</a:t>
          </a:r>
          <a:endParaRPr lang="en-US" dirty="0"/>
        </a:p>
      </dgm:t>
    </dgm:pt>
    <dgm:pt modelId="{2048B7BA-DFF5-D54E-9B55-5162966A791A}" type="parTrans" cxnId="{FF354369-F02C-FC42-9F65-3F8ABF219C47}">
      <dgm:prSet/>
      <dgm:spPr/>
      <dgm:t>
        <a:bodyPr/>
        <a:lstStyle/>
        <a:p>
          <a:endParaRPr lang="en-US"/>
        </a:p>
      </dgm:t>
    </dgm:pt>
    <dgm:pt modelId="{06FD98AE-9788-D14F-A10A-42D1BDE8F0F5}" type="sibTrans" cxnId="{FF354369-F02C-FC42-9F65-3F8ABF219C47}">
      <dgm:prSet/>
      <dgm:spPr/>
      <dgm:t>
        <a:bodyPr/>
        <a:lstStyle/>
        <a:p>
          <a:endParaRPr lang="en-US"/>
        </a:p>
      </dgm:t>
    </dgm:pt>
    <dgm:pt modelId="{B83F9553-5B7C-1B46-898C-A5083F512970}">
      <dgm:prSet phldrT="[Text]"/>
      <dgm:spPr/>
      <dgm:t>
        <a:bodyPr/>
        <a:lstStyle/>
        <a:p>
          <a:r>
            <a:rPr lang="en-US" dirty="0" smtClean="0"/>
            <a:t>WORLD FESTIVAL and INTERNATIONAL OPENs</a:t>
          </a:r>
          <a:endParaRPr lang="en-US" dirty="0"/>
        </a:p>
      </dgm:t>
    </dgm:pt>
    <dgm:pt modelId="{FED19544-C227-A84A-A870-2EDD9FF7EA08}" type="parTrans" cxnId="{ADB68EF4-D944-2B4E-866C-3F9C101BD728}">
      <dgm:prSet/>
      <dgm:spPr/>
      <dgm:t>
        <a:bodyPr/>
        <a:lstStyle/>
        <a:p>
          <a:endParaRPr lang="en-US"/>
        </a:p>
      </dgm:t>
    </dgm:pt>
    <dgm:pt modelId="{A2674D97-4BDF-BD40-B920-32FCA75051CA}" type="sibTrans" cxnId="{ADB68EF4-D944-2B4E-866C-3F9C101BD728}">
      <dgm:prSet/>
      <dgm:spPr/>
      <dgm:t>
        <a:bodyPr/>
        <a:lstStyle/>
        <a:p>
          <a:endParaRPr lang="en-US"/>
        </a:p>
      </dgm:t>
    </dgm:pt>
    <dgm:pt modelId="{0BBB78A1-B2F4-2A43-8FA9-37176E027074}" type="pres">
      <dgm:prSet presAssocID="{610E6060-EA6D-0E48-8765-78AB96B6874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8BD898B-EBBF-344E-90EC-DBE871B21AB7}" type="pres">
      <dgm:prSet presAssocID="{87048149-AF13-F248-B5A6-8DD01C7FDA83}" presName="composite" presStyleCnt="0"/>
      <dgm:spPr/>
    </dgm:pt>
    <dgm:pt modelId="{AFD26B0A-20B1-C94B-AB47-0151A22EDAB8}" type="pres">
      <dgm:prSet presAssocID="{87048149-AF13-F248-B5A6-8DD01C7FDA83}" presName="LShape" presStyleLbl="alignNode1" presStyleIdx="0" presStyleCnt="5"/>
      <dgm:spPr/>
    </dgm:pt>
    <dgm:pt modelId="{E2597E2D-218F-6544-8609-D79A22303685}" type="pres">
      <dgm:prSet presAssocID="{87048149-AF13-F248-B5A6-8DD01C7FDA83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F7007-E09B-BA4D-B422-CBAAEBF8B3F9}" type="pres">
      <dgm:prSet presAssocID="{87048149-AF13-F248-B5A6-8DD01C7FDA83}" presName="Triangle" presStyleLbl="alignNode1" presStyleIdx="1" presStyleCnt="5"/>
      <dgm:spPr/>
    </dgm:pt>
    <dgm:pt modelId="{3EB31E4B-29C0-DE4D-86C2-14CCA051DAAF}" type="pres">
      <dgm:prSet presAssocID="{8E59EA5E-EB5F-8447-B755-30612022E5D2}" presName="sibTrans" presStyleCnt="0"/>
      <dgm:spPr/>
    </dgm:pt>
    <dgm:pt modelId="{89C56282-B5F8-B74A-916A-D0D40A807D51}" type="pres">
      <dgm:prSet presAssocID="{8E59EA5E-EB5F-8447-B755-30612022E5D2}" presName="space" presStyleCnt="0"/>
      <dgm:spPr/>
    </dgm:pt>
    <dgm:pt modelId="{2C16A585-CD48-CE4F-99C1-8463C23EE669}" type="pres">
      <dgm:prSet presAssocID="{C32561B7-0265-8D48-9B3A-FE096DEAB60C}" presName="composite" presStyleCnt="0"/>
      <dgm:spPr/>
    </dgm:pt>
    <dgm:pt modelId="{7BB8D8C3-8B8C-D945-8FFA-3C1F7DC88F84}" type="pres">
      <dgm:prSet presAssocID="{C32561B7-0265-8D48-9B3A-FE096DEAB60C}" presName="LShape" presStyleLbl="alignNode1" presStyleIdx="2" presStyleCnt="5"/>
      <dgm:spPr/>
    </dgm:pt>
    <dgm:pt modelId="{A1EFB198-16D1-9742-96B6-EFFFF7C91DBD}" type="pres">
      <dgm:prSet presAssocID="{C32561B7-0265-8D48-9B3A-FE096DEAB60C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8D33B1-C843-7C44-B1A8-7EEFF0F719EC}" type="pres">
      <dgm:prSet presAssocID="{C32561B7-0265-8D48-9B3A-FE096DEAB60C}" presName="Triangle" presStyleLbl="alignNode1" presStyleIdx="3" presStyleCnt="5"/>
      <dgm:spPr/>
    </dgm:pt>
    <dgm:pt modelId="{23B26332-0752-1346-8253-7A1CB8BB5D27}" type="pres">
      <dgm:prSet presAssocID="{06FD98AE-9788-D14F-A10A-42D1BDE8F0F5}" presName="sibTrans" presStyleCnt="0"/>
      <dgm:spPr/>
    </dgm:pt>
    <dgm:pt modelId="{47209A2F-16F4-0B4D-9656-9C167B0D1CEA}" type="pres">
      <dgm:prSet presAssocID="{06FD98AE-9788-D14F-A10A-42D1BDE8F0F5}" presName="space" presStyleCnt="0"/>
      <dgm:spPr/>
    </dgm:pt>
    <dgm:pt modelId="{D5EB6638-19A0-5A43-971C-A5B751E541D4}" type="pres">
      <dgm:prSet presAssocID="{B83F9553-5B7C-1B46-898C-A5083F512970}" presName="composite" presStyleCnt="0"/>
      <dgm:spPr/>
    </dgm:pt>
    <dgm:pt modelId="{55A632BE-5395-E548-A5D4-125222C12EC0}" type="pres">
      <dgm:prSet presAssocID="{B83F9553-5B7C-1B46-898C-A5083F512970}" presName="LShape" presStyleLbl="alignNode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2DC314-EB37-8142-8C91-E426BE4E8D84}" type="pres">
      <dgm:prSet presAssocID="{B83F9553-5B7C-1B46-898C-A5083F512970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B68EF4-D944-2B4E-866C-3F9C101BD728}" srcId="{610E6060-EA6D-0E48-8765-78AB96B68747}" destId="{B83F9553-5B7C-1B46-898C-A5083F512970}" srcOrd="2" destOrd="0" parTransId="{FED19544-C227-A84A-A870-2EDD9FF7EA08}" sibTransId="{A2674D97-4BDF-BD40-B920-32FCA75051CA}"/>
    <dgm:cxn modelId="{FF354369-F02C-FC42-9F65-3F8ABF219C47}" srcId="{610E6060-EA6D-0E48-8765-78AB96B68747}" destId="{C32561B7-0265-8D48-9B3A-FE096DEAB60C}" srcOrd="1" destOrd="0" parTransId="{2048B7BA-DFF5-D54E-9B55-5162966A791A}" sibTransId="{06FD98AE-9788-D14F-A10A-42D1BDE8F0F5}"/>
    <dgm:cxn modelId="{9EF0249A-2C47-5C4F-B810-2DF7DD0C8BE7}" type="presOf" srcId="{C32561B7-0265-8D48-9B3A-FE096DEAB60C}" destId="{A1EFB198-16D1-9742-96B6-EFFFF7C91DBD}" srcOrd="0" destOrd="0" presId="urn:microsoft.com/office/officeart/2009/3/layout/StepUpProcess"/>
    <dgm:cxn modelId="{6C0A5BD9-36B3-CC43-BB73-E4DCBBBD94C6}" type="presOf" srcId="{610E6060-EA6D-0E48-8765-78AB96B68747}" destId="{0BBB78A1-B2F4-2A43-8FA9-37176E027074}" srcOrd="0" destOrd="0" presId="urn:microsoft.com/office/officeart/2009/3/layout/StepUpProcess"/>
    <dgm:cxn modelId="{B9F51DF2-470D-1845-BDFA-9144C86C8847}" type="presOf" srcId="{B83F9553-5B7C-1B46-898C-A5083F512970}" destId="{0A2DC314-EB37-8142-8C91-E426BE4E8D84}" srcOrd="0" destOrd="0" presId="urn:microsoft.com/office/officeart/2009/3/layout/StepUpProcess"/>
    <dgm:cxn modelId="{30AB6F7C-2BDE-2847-B4C4-CD31EE969E02}" srcId="{610E6060-EA6D-0E48-8765-78AB96B68747}" destId="{87048149-AF13-F248-B5A6-8DD01C7FDA83}" srcOrd="0" destOrd="0" parTransId="{8E48CFB6-32C0-364E-B5EF-FC0FF97A3DE6}" sibTransId="{8E59EA5E-EB5F-8447-B755-30612022E5D2}"/>
    <dgm:cxn modelId="{EB158DD9-5406-FB44-B8C7-6E779992ADB9}" type="presOf" srcId="{87048149-AF13-F248-B5A6-8DD01C7FDA83}" destId="{E2597E2D-218F-6544-8609-D79A22303685}" srcOrd="0" destOrd="0" presId="urn:microsoft.com/office/officeart/2009/3/layout/StepUpProcess"/>
    <dgm:cxn modelId="{8EE7F549-5725-9E42-AE2D-6D37A09FD5BC}" type="presParOf" srcId="{0BBB78A1-B2F4-2A43-8FA9-37176E027074}" destId="{98BD898B-EBBF-344E-90EC-DBE871B21AB7}" srcOrd="0" destOrd="0" presId="urn:microsoft.com/office/officeart/2009/3/layout/StepUpProcess"/>
    <dgm:cxn modelId="{C3689B24-FA5A-EE43-8DD7-343657B2D8B7}" type="presParOf" srcId="{98BD898B-EBBF-344E-90EC-DBE871B21AB7}" destId="{AFD26B0A-20B1-C94B-AB47-0151A22EDAB8}" srcOrd="0" destOrd="0" presId="urn:microsoft.com/office/officeart/2009/3/layout/StepUpProcess"/>
    <dgm:cxn modelId="{BEB896AD-D80A-2740-97E1-4204CA92CA13}" type="presParOf" srcId="{98BD898B-EBBF-344E-90EC-DBE871B21AB7}" destId="{E2597E2D-218F-6544-8609-D79A22303685}" srcOrd="1" destOrd="0" presId="urn:microsoft.com/office/officeart/2009/3/layout/StepUpProcess"/>
    <dgm:cxn modelId="{146C8C8B-5402-8949-805E-2F7C1A821758}" type="presParOf" srcId="{98BD898B-EBBF-344E-90EC-DBE871B21AB7}" destId="{C25F7007-E09B-BA4D-B422-CBAAEBF8B3F9}" srcOrd="2" destOrd="0" presId="urn:microsoft.com/office/officeart/2009/3/layout/StepUpProcess"/>
    <dgm:cxn modelId="{4BE8FF82-1D4B-DC4C-BD2A-D9240B09CE5C}" type="presParOf" srcId="{0BBB78A1-B2F4-2A43-8FA9-37176E027074}" destId="{3EB31E4B-29C0-DE4D-86C2-14CCA051DAAF}" srcOrd="1" destOrd="0" presId="urn:microsoft.com/office/officeart/2009/3/layout/StepUpProcess"/>
    <dgm:cxn modelId="{900B05B9-E59B-BB43-BA06-2BB3D2AF40B4}" type="presParOf" srcId="{3EB31E4B-29C0-DE4D-86C2-14CCA051DAAF}" destId="{89C56282-B5F8-B74A-916A-D0D40A807D51}" srcOrd="0" destOrd="0" presId="urn:microsoft.com/office/officeart/2009/3/layout/StepUpProcess"/>
    <dgm:cxn modelId="{C1330907-EBAA-EF4C-A46C-FDFC5C7524C9}" type="presParOf" srcId="{0BBB78A1-B2F4-2A43-8FA9-37176E027074}" destId="{2C16A585-CD48-CE4F-99C1-8463C23EE669}" srcOrd="2" destOrd="0" presId="urn:microsoft.com/office/officeart/2009/3/layout/StepUpProcess"/>
    <dgm:cxn modelId="{05077D2F-F6B9-BD4F-AECF-32A898B14228}" type="presParOf" srcId="{2C16A585-CD48-CE4F-99C1-8463C23EE669}" destId="{7BB8D8C3-8B8C-D945-8FFA-3C1F7DC88F84}" srcOrd="0" destOrd="0" presId="urn:microsoft.com/office/officeart/2009/3/layout/StepUpProcess"/>
    <dgm:cxn modelId="{E83A0B10-2E1C-CA42-852C-C5FC039DA325}" type="presParOf" srcId="{2C16A585-CD48-CE4F-99C1-8463C23EE669}" destId="{A1EFB198-16D1-9742-96B6-EFFFF7C91DBD}" srcOrd="1" destOrd="0" presId="urn:microsoft.com/office/officeart/2009/3/layout/StepUpProcess"/>
    <dgm:cxn modelId="{8C2E093C-67B5-B346-BA80-4BFDF3FAFDBC}" type="presParOf" srcId="{2C16A585-CD48-CE4F-99C1-8463C23EE669}" destId="{A68D33B1-C843-7C44-B1A8-7EEFF0F719EC}" srcOrd="2" destOrd="0" presId="urn:microsoft.com/office/officeart/2009/3/layout/StepUpProcess"/>
    <dgm:cxn modelId="{0DAEC998-3459-3441-842C-1C3B9DF49CC9}" type="presParOf" srcId="{0BBB78A1-B2F4-2A43-8FA9-37176E027074}" destId="{23B26332-0752-1346-8253-7A1CB8BB5D27}" srcOrd="3" destOrd="0" presId="urn:microsoft.com/office/officeart/2009/3/layout/StepUpProcess"/>
    <dgm:cxn modelId="{A6AF0BAE-52E1-6349-8363-A1970F387CB7}" type="presParOf" srcId="{23B26332-0752-1346-8253-7A1CB8BB5D27}" destId="{47209A2F-16F4-0B4D-9656-9C167B0D1CEA}" srcOrd="0" destOrd="0" presId="urn:microsoft.com/office/officeart/2009/3/layout/StepUpProcess"/>
    <dgm:cxn modelId="{E0FBF54F-830C-AF43-9461-2CA0C85F1FD7}" type="presParOf" srcId="{0BBB78A1-B2F4-2A43-8FA9-37176E027074}" destId="{D5EB6638-19A0-5A43-971C-A5B751E541D4}" srcOrd="4" destOrd="0" presId="urn:microsoft.com/office/officeart/2009/3/layout/StepUpProcess"/>
    <dgm:cxn modelId="{20C2201D-99D5-3441-8760-6C8236E20DEE}" type="presParOf" srcId="{D5EB6638-19A0-5A43-971C-A5B751E541D4}" destId="{55A632BE-5395-E548-A5D4-125222C12EC0}" srcOrd="0" destOrd="0" presId="urn:microsoft.com/office/officeart/2009/3/layout/StepUpProcess"/>
    <dgm:cxn modelId="{E33BF48A-1D48-3B48-B007-2FF82CE6CB3E}" type="presParOf" srcId="{D5EB6638-19A0-5A43-971C-A5B751E541D4}" destId="{0A2DC314-EB37-8142-8C91-E426BE4E8D8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6F632-F1B1-1C40-9B7E-E924F13ACCE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65FCF05-BF2E-F649-A9E5-08C5809E2068}">
      <dgm:prSet phldrT="[Text]"/>
      <dgm:spPr/>
      <dgm:t>
        <a:bodyPr/>
        <a:lstStyle/>
        <a:p>
          <a:r>
            <a:rPr lang="en-US" dirty="0"/>
            <a:t>Pick Problem</a:t>
          </a:r>
        </a:p>
      </dgm:t>
    </dgm:pt>
    <dgm:pt modelId="{806F6E9A-3B31-494C-BDA0-3294E2C5F0A2}" type="parTrans" cxnId="{E1AB02C3-59FC-7C4E-9505-A2969E0F152C}">
      <dgm:prSet/>
      <dgm:spPr/>
      <dgm:t>
        <a:bodyPr/>
        <a:lstStyle/>
        <a:p>
          <a:endParaRPr lang="en-US"/>
        </a:p>
      </dgm:t>
    </dgm:pt>
    <dgm:pt modelId="{EADD0DA2-48EE-7D42-B3F2-0333E95FF70C}" type="sibTrans" cxnId="{E1AB02C3-59FC-7C4E-9505-A2969E0F152C}">
      <dgm:prSet/>
      <dgm:spPr/>
      <dgm:t>
        <a:bodyPr/>
        <a:lstStyle/>
        <a:p>
          <a:endParaRPr lang="en-US"/>
        </a:p>
      </dgm:t>
    </dgm:pt>
    <dgm:pt modelId="{97316021-EE26-7545-AFE7-67A2107928CC}">
      <dgm:prSet phldrT="[Text]"/>
      <dgm:spPr/>
      <dgm:t>
        <a:bodyPr/>
        <a:lstStyle/>
        <a:p>
          <a:r>
            <a:rPr lang="en-US" dirty="0"/>
            <a:t>Background Research</a:t>
          </a:r>
        </a:p>
      </dgm:t>
    </dgm:pt>
    <dgm:pt modelId="{7DB097B5-4EFD-914D-8B5D-703077E6C9C8}" type="parTrans" cxnId="{0B250251-225F-6E48-AA2F-4786E379CD5F}">
      <dgm:prSet/>
      <dgm:spPr/>
      <dgm:t>
        <a:bodyPr/>
        <a:lstStyle/>
        <a:p>
          <a:endParaRPr lang="en-US"/>
        </a:p>
      </dgm:t>
    </dgm:pt>
    <dgm:pt modelId="{EC8A0F05-2C46-5844-879D-88265F866528}" type="sibTrans" cxnId="{0B250251-225F-6E48-AA2F-4786E379CD5F}">
      <dgm:prSet/>
      <dgm:spPr/>
      <dgm:t>
        <a:bodyPr/>
        <a:lstStyle/>
        <a:p>
          <a:endParaRPr lang="en-US"/>
        </a:p>
      </dgm:t>
    </dgm:pt>
    <dgm:pt modelId="{767759F5-606D-9444-8B79-C153311B8DB2}">
      <dgm:prSet phldrT="[Text]"/>
      <dgm:spPr/>
      <dgm:t>
        <a:bodyPr/>
        <a:lstStyle/>
        <a:p>
          <a:r>
            <a:rPr lang="en-US" dirty="0"/>
            <a:t>Innovative Solution</a:t>
          </a:r>
        </a:p>
      </dgm:t>
    </dgm:pt>
    <dgm:pt modelId="{7FA3EB3F-B678-BF41-83CC-7495E2F96487}" type="parTrans" cxnId="{69CD7B3A-8B77-544C-A572-EC54F2FE4FEB}">
      <dgm:prSet/>
      <dgm:spPr/>
      <dgm:t>
        <a:bodyPr/>
        <a:lstStyle/>
        <a:p>
          <a:endParaRPr lang="en-US"/>
        </a:p>
      </dgm:t>
    </dgm:pt>
    <dgm:pt modelId="{A8B2C999-40B7-8A41-8055-057FF1DB3763}" type="sibTrans" cxnId="{69CD7B3A-8B77-544C-A572-EC54F2FE4FEB}">
      <dgm:prSet/>
      <dgm:spPr/>
      <dgm:t>
        <a:bodyPr/>
        <a:lstStyle/>
        <a:p>
          <a:endParaRPr lang="en-US"/>
        </a:p>
      </dgm:t>
    </dgm:pt>
    <dgm:pt modelId="{723DC229-3B41-9A4A-A581-3ECA2096E9F2}">
      <dgm:prSet phldrT="[Text]"/>
      <dgm:spPr/>
      <dgm:t>
        <a:bodyPr/>
        <a:lstStyle/>
        <a:p>
          <a:r>
            <a:rPr lang="en-US" dirty="0" smtClean="0"/>
            <a:t>Test Solution</a:t>
          </a:r>
          <a:endParaRPr lang="en-US" dirty="0"/>
        </a:p>
      </dgm:t>
    </dgm:pt>
    <dgm:pt modelId="{FA502FA6-660C-E746-9EF8-3D3A191D9C04}" type="parTrans" cxnId="{AF86B0A0-E1BC-4E49-8AA6-39486D553F5D}">
      <dgm:prSet/>
      <dgm:spPr/>
      <dgm:t>
        <a:bodyPr/>
        <a:lstStyle/>
        <a:p>
          <a:endParaRPr lang="en-US"/>
        </a:p>
      </dgm:t>
    </dgm:pt>
    <dgm:pt modelId="{588299B1-0372-BF48-8E91-1A9B23C55B4F}" type="sibTrans" cxnId="{AF86B0A0-E1BC-4E49-8AA6-39486D553F5D}">
      <dgm:prSet/>
      <dgm:spPr/>
      <dgm:t>
        <a:bodyPr/>
        <a:lstStyle/>
        <a:p>
          <a:endParaRPr lang="en-US"/>
        </a:p>
      </dgm:t>
    </dgm:pt>
    <dgm:pt modelId="{5CF70290-B0E6-7840-BBD7-344E4729953C}">
      <dgm:prSet phldrT="[Text]"/>
      <dgm:spPr/>
      <dgm:t>
        <a:bodyPr/>
        <a:lstStyle/>
        <a:p>
          <a:r>
            <a:rPr lang="en-US" dirty="0"/>
            <a:t>Sharing/</a:t>
          </a:r>
        </a:p>
        <a:p>
          <a:r>
            <a:rPr lang="en-US" dirty="0"/>
            <a:t>Presentation</a:t>
          </a:r>
        </a:p>
      </dgm:t>
    </dgm:pt>
    <dgm:pt modelId="{99DD6D96-DAE5-DF43-BF7A-893D3ADC8367}" type="parTrans" cxnId="{FFB891D4-40C8-6E40-8DA9-4B7B7AE58DE3}">
      <dgm:prSet/>
      <dgm:spPr/>
      <dgm:t>
        <a:bodyPr/>
        <a:lstStyle/>
        <a:p>
          <a:endParaRPr lang="en-US"/>
        </a:p>
      </dgm:t>
    </dgm:pt>
    <dgm:pt modelId="{616E98B3-C9F5-CB44-9A08-AB5590FB0E70}" type="sibTrans" cxnId="{FFB891D4-40C8-6E40-8DA9-4B7B7AE58DE3}">
      <dgm:prSet/>
      <dgm:spPr/>
      <dgm:t>
        <a:bodyPr/>
        <a:lstStyle/>
        <a:p>
          <a:endParaRPr lang="en-US"/>
        </a:p>
      </dgm:t>
    </dgm:pt>
    <dgm:pt modelId="{BA3D9BEE-60A3-9243-9B69-D8FA7A82FEDE}" type="pres">
      <dgm:prSet presAssocID="{EDB6F632-F1B1-1C40-9B7E-E924F13ACCE4}" presName="Name0" presStyleCnt="0">
        <dgm:presLayoutVars>
          <dgm:dir/>
          <dgm:resizeHandles val="exact"/>
        </dgm:presLayoutVars>
      </dgm:prSet>
      <dgm:spPr/>
    </dgm:pt>
    <dgm:pt modelId="{6AE7477B-0E18-2B4F-B5F6-69A51E611C8A}" type="pres">
      <dgm:prSet presAssocID="{365FCF05-BF2E-F649-A9E5-08C5809E206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06A4C-859B-2047-96DA-FFFECCB64EDC}" type="pres">
      <dgm:prSet presAssocID="{EADD0DA2-48EE-7D42-B3F2-0333E95FF70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F42D4D89-AF93-644E-92CE-FCA3EF700758}" type="pres">
      <dgm:prSet presAssocID="{EADD0DA2-48EE-7D42-B3F2-0333E95FF70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FEC0844-5586-AB40-8846-FF57B1F41B3F}" type="pres">
      <dgm:prSet presAssocID="{97316021-EE26-7545-AFE7-67A2107928C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7C7D9-8F92-8C4C-8CEC-165C3F12672C}" type="pres">
      <dgm:prSet presAssocID="{EC8A0F05-2C46-5844-879D-88265F86652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3073499-DEDF-FD42-9427-A0C9D44BECC3}" type="pres">
      <dgm:prSet presAssocID="{EC8A0F05-2C46-5844-879D-88265F86652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B02C6D9-7CED-6446-A834-B5B10FC53512}" type="pres">
      <dgm:prSet presAssocID="{767759F5-606D-9444-8B79-C153311B8DB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DF598-3868-4E43-A440-67C235EE66A5}" type="pres">
      <dgm:prSet presAssocID="{A8B2C999-40B7-8A41-8055-057FF1DB376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C3471ECB-E77C-644F-A133-4360585F39C9}" type="pres">
      <dgm:prSet presAssocID="{A8B2C999-40B7-8A41-8055-057FF1DB376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A8CD4AC1-8E59-1B45-982E-28389114F62F}" type="pres">
      <dgm:prSet presAssocID="{723DC229-3B41-9A4A-A581-3ECA2096E9F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905CF-A235-3149-9CEF-DBCF69A73166}" type="pres">
      <dgm:prSet presAssocID="{588299B1-0372-BF48-8E91-1A9B23C55B4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0BDE101-8BD0-694B-BC29-D48EF6D1D865}" type="pres">
      <dgm:prSet presAssocID="{588299B1-0372-BF48-8E91-1A9B23C55B4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9763C1C-B465-A246-9F40-37879A5E66DE}" type="pres">
      <dgm:prSet presAssocID="{5CF70290-B0E6-7840-BBD7-344E4729953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BD0FE3-B651-514C-BD4D-9478E4636B5C}" type="presOf" srcId="{767759F5-606D-9444-8B79-C153311B8DB2}" destId="{0B02C6D9-7CED-6446-A834-B5B10FC53512}" srcOrd="0" destOrd="0" presId="urn:microsoft.com/office/officeart/2005/8/layout/process1"/>
    <dgm:cxn modelId="{24BA4A28-18A8-DF47-83C8-E688DA85BE21}" type="presOf" srcId="{EADD0DA2-48EE-7D42-B3F2-0333E95FF70C}" destId="{F42D4D89-AF93-644E-92CE-FCA3EF700758}" srcOrd="1" destOrd="0" presId="urn:microsoft.com/office/officeart/2005/8/layout/process1"/>
    <dgm:cxn modelId="{69CD7B3A-8B77-544C-A572-EC54F2FE4FEB}" srcId="{EDB6F632-F1B1-1C40-9B7E-E924F13ACCE4}" destId="{767759F5-606D-9444-8B79-C153311B8DB2}" srcOrd="2" destOrd="0" parTransId="{7FA3EB3F-B678-BF41-83CC-7495E2F96487}" sibTransId="{A8B2C999-40B7-8A41-8055-057FF1DB3763}"/>
    <dgm:cxn modelId="{0B250251-225F-6E48-AA2F-4786E379CD5F}" srcId="{EDB6F632-F1B1-1C40-9B7E-E924F13ACCE4}" destId="{97316021-EE26-7545-AFE7-67A2107928CC}" srcOrd="1" destOrd="0" parTransId="{7DB097B5-4EFD-914D-8B5D-703077E6C9C8}" sibTransId="{EC8A0F05-2C46-5844-879D-88265F866528}"/>
    <dgm:cxn modelId="{E23A89E1-C241-9342-904E-ECAB01D11805}" type="presOf" srcId="{588299B1-0372-BF48-8E91-1A9B23C55B4F}" destId="{90BDE101-8BD0-694B-BC29-D48EF6D1D865}" srcOrd="1" destOrd="0" presId="urn:microsoft.com/office/officeart/2005/8/layout/process1"/>
    <dgm:cxn modelId="{9BADB133-230C-0B4F-B2E5-74F4A6AE65F8}" type="presOf" srcId="{5CF70290-B0E6-7840-BBD7-344E4729953C}" destId="{C9763C1C-B465-A246-9F40-37879A5E66DE}" srcOrd="0" destOrd="0" presId="urn:microsoft.com/office/officeart/2005/8/layout/process1"/>
    <dgm:cxn modelId="{644073B8-A6A7-0649-8A78-17E4B418BACB}" type="presOf" srcId="{A8B2C999-40B7-8A41-8055-057FF1DB3763}" destId="{C3471ECB-E77C-644F-A133-4360585F39C9}" srcOrd="1" destOrd="0" presId="urn:microsoft.com/office/officeart/2005/8/layout/process1"/>
    <dgm:cxn modelId="{19103681-3376-F145-BE8F-2ACF262225BC}" type="presOf" srcId="{97316021-EE26-7545-AFE7-67A2107928CC}" destId="{5FEC0844-5586-AB40-8846-FF57B1F41B3F}" srcOrd="0" destOrd="0" presId="urn:microsoft.com/office/officeart/2005/8/layout/process1"/>
    <dgm:cxn modelId="{47991EA0-BE67-CB44-8817-0D448D20E855}" type="presOf" srcId="{EADD0DA2-48EE-7D42-B3F2-0333E95FF70C}" destId="{FFD06A4C-859B-2047-96DA-FFFECCB64EDC}" srcOrd="0" destOrd="0" presId="urn:microsoft.com/office/officeart/2005/8/layout/process1"/>
    <dgm:cxn modelId="{AF86B0A0-E1BC-4E49-8AA6-39486D553F5D}" srcId="{EDB6F632-F1B1-1C40-9B7E-E924F13ACCE4}" destId="{723DC229-3B41-9A4A-A581-3ECA2096E9F2}" srcOrd="3" destOrd="0" parTransId="{FA502FA6-660C-E746-9EF8-3D3A191D9C04}" sibTransId="{588299B1-0372-BF48-8E91-1A9B23C55B4F}"/>
    <dgm:cxn modelId="{869F4B30-C9B6-F34E-ABA1-E9ABBC57DF5B}" type="presOf" srcId="{588299B1-0372-BF48-8E91-1A9B23C55B4F}" destId="{46C905CF-A235-3149-9CEF-DBCF69A73166}" srcOrd="0" destOrd="0" presId="urn:microsoft.com/office/officeart/2005/8/layout/process1"/>
    <dgm:cxn modelId="{E1AB02C3-59FC-7C4E-9505-A2969E0F152C}" srcId="{EDB6F632-F1B1-1C40-9B7E-E924F13ACCE4}" destId="{365FCF05-BF2E-F649-A9E5-08C5809E2068}" srcOrd="0" destOrd="0" parTransId="{806F6E9A-3B31-494C-BDA0-3294E2C5F0A2}" sibTransId="{EADD0DA2-48EE-7D42-B3F2-0333E95FF70C}"/>
    <dgm:cxn modelId="{827346BA-B5F1-3D4E-BB5E-C021CA2777AB}" type="presOf" srcId="{723DC229-3B41-9A4A-A581-3ECA2096E9F2}" destId="{A8CD4AC1-8E59-1B45-982E-28389114F62F}" srcOrd="0" destOrd="0" presId="urn:microsoft.com/office/officeart/2005/8/layout/process1"/>
    <dgm:cxn modelId="{9EC093AA-45FD-4042-AACA-BC22B21C77E1}" type="presOf" srcId="{365FCF05-BF2E-F649-A9E5-08C5809E2068}" destId="{6AE7477B-0E18-2B4F-B5F6-69A51E611C8A}" srcOrd="0" destOrd="0" presId="urn:microsoft.com/office/officeart/2005/8/layout/process1"/>
    <dgm:cxn modelId="{AAEA9C4E-0740-AA4E-9AC2-258E4427B2C0}" type="presOf" srcId="{A8B2C999-40B7-8A41-8055-057FF1DB3763}" destId="{636DF598-3868-4E43-A440-67C235EE66A5}" srcOrd="0" destOrd="0" presId="urn:microsoft.com/office/officeart/2005/8/layout/process1"/>
    <dgm:cxn modelId="{3EF141FE-0CDB-314C-8146-4D425A67CCA0}" type="presOf" srcId="{EC8A0F05-2C46-5844-879D-88265F866528}" destId="{C997C7D9-8F92-8C4C-8CEC-165C3F12672C}" srcOrd="0" destOrd="0" presId="urn:microsoft.com/office/officeart/2005/8/layout/process1"/>
    <dgm:cxn modelId="{FFB891D4-40C8-6E40-8DA9-4B7B7AE58DE3}" srcId="{EDB6F632-F1B1-1C40-9B7E-E924F13ACCE4}" destId="{5CF70290-B0E6-7840-BBD7-344E4729953C}" srcOrd="4" destOrd="0" parTransId="{99DD6D96-DAE5-DF43-BF7A-893D3ADC8367}" sibTransId="{616E98B3-C9F5-CB44-9A08-AB5590FB0E70}"/>
    <dgm:cxn modelId="{CA4D4191-22A6-8040-8641-FC6A597BC782}" type="presOf" srcId="{EC8A0F05-2C46-5844-879D-88265F866528}" destId="{A3073499-DEDF-FD42-9427-A0C9D44BECC3}" srcOrd="1" destOrd="0" presId="urn:microsoft.com/office/officeart/2005/8/layout/process1"/>
    <dgm:cxn modelId="{CDDC89D8-AB93-6244-A4FB-408ED83E7D3A}" type="presOf" srcId="{EDB6F632-F1B1-1C40-9B7E-E924F13ACCE4}" destId="{BA3D9BEE-60A3-9243-9B69-D8FA7A82FEDE}" srcOrd="0" destOrd="0" presId="urn:microsoft.com/office/officeart/2005/8/layout/process1"/>
    <dgm:cxn modelId="{80BD70A9-6070-EF46-B68E-F9D9AEC2A53C}" type="presParOf" srcId="{BA3D9BEE-60A3-9243-9B69-D8FA7A82FEDE}" destId="{6AE7477B-0E18-2B4F-B5F6-69A51E611C8A}" srcOrd="0" destOrd="0" presId="urn:microsoft.com/office/officeart/2005/8/layout/process1"/>
    <dgm:cxn modelId="{7A80B84B-CFF3-6B4C-B9DE-6127267AB32C}" type="presParOf" srcId="{BA3D9BEE-60A3-9243-9B69-D8FA7A82FEDE}" destId="{FFD06A4C-859B-2047-96DA-FFFECCB64EDC}" srcOrd="1" destOrd="0" presId="urn:microsoft.com/office/officeart/2005/8/layout/process1"/>
    <dgm:cxn modelId="{5B019E44-141A-934C-9957-79377D47CA3C}" type="presParOf" srcId="{FFD06A4C-859B-2047-96DA-FFFECCB64EDC}" destId="{F42D4D89-AF93-644E-92CE-FCA3EF700758}" srcOrd="0" destOrd="0" presId="urn:microsoft.com/office/officeart/2005/8/layout/process1"/>
    <dgm:cxn modelId="{64D80F61-530C-4C40-B13E-B77C6D2B1833}" type="presParOf" srcId="{BA3D9BEE-60A3-9243-9B69-D8FA7A82FEDE}" destId="{5FEC0844-5586-AB40-8846-FF57B1F41B3F}" srcOrd="2" destOrd="0" presId="urn:microsoft.com/office/officeart/2005/8/layout/process1"/>
    <dgm:cxn modelId="{6FBCD197-CBDC-1645-8FD6-A6E57288F46C}" type="presParOf" srcId="{BA3D9BEE-60A3-9243-9B69-D8FA7A82FEDE}" destId="{C997C7D9-8F92-8C4C-8CEC-165C3F12672C}" srcOrd="3" destOrd="0" presId="urn:microsoft.com/office/officeart/2005/8/layout/process1"/>
    <dgm:cxn modelId="{C90844FE-C57D-EF43-BC7B-318838F25EA4}" type="presParOf" srcId="{C997C7D9-8F92-8C4C-8CEC-165C3F12672C}" destId="{A3073499-DEDF-FD42-9427-A0C9D44BECC3}" srcOrd="0" destOrd="0" presId="urn:microsoft.com/office/officeart/2005/8/layout/process1"/>
    <dgm:cxn modelId="{6C107D72-5F84-8140-874F-B790A2563166}" type="presParOf" srcId="{BA3D9BEE-60A3-9243-9B69-D8FA7A82FEDE}" destId="{0B02C6D9-7CED-6446-A834-B5B10FC53512}" srcOrd="4" destOrd="0" presId="urn:microsoft.com/office/officeart/2005/8/layout/process1"/>
    <dgm:cxn modelId="{19F480D2-3398-BC48-9859-EE2ED5DF6117}" type="presParOf" srcId="{BA3D9BEE-60A3-9243-9B69-D8FA7A82FEDE}" destId="{636DF598-3868-4E43-A440-67C235EE66A5}" srcOrd="5" destOrd="0" presId="urn:microsoft.com/office/officeart/2005/8/layout/process1"/>
    <dgm:cxn modelId="{A1C6534B-A1E4-9B4F-A729-B4070F92951D}" type="presParOf" srcId="{636DF598-3868-4E43-A440-67C235EE66A5}" destId="{C3471ECB-E77C-644F-A133-4360585F39C9}" srcOrd="0" destOrd="0" presId="urn:microsoft.com/office/officeart/2005/8/layout/process1"/>
    <dgm:cxn modelId="{06B18CC9-F309-7140-BD63-E27B7E839ED8}" type="presParOf" srcId="{BA3D9BEE-60A3-9243-9B69-D8FA7A82FEDE}" destId="{A8CD4AC1-8E59-1B45-982E-28389114F62F}" srcOrd="6" destOrd="0" presId="urn:microsoft.com/office/officeart/2005/8/layout/process1"/>
    <dgm:cxn modelId="{157A5FBE-CEFB-C440-A053-51C6A9B24AA7}" type="presParOf" srcId="{BA3D9BEE-60A3-9243-9B69-D8FA7A82FEDE}" destId="{46C905CF-A235-3149-9CEF-DBCF69A73166}" srcOrd="7" destOrd="0" presId="urn:microsoft.com/office/officeart/2005/8/layout/process1"/>
    <dgm:cxn modelId="{64EC010C-6A2D-AD40-B3F5-2F072ACD137D}" type="presParOf" srcId="{46C905CF-A235-3149-9CEF-DBCF69A73166}" destId="{90BDE101-8BD0-694B-BC29-D48EF6D1D865}" srcOrd="0" destOrd="0" presId="urn:microsoft.com/office/officeart/2005/8/layout/process1"/>
    <dgm:cxn modelId="{B8E59867-990E-A44E-A9A8-4F9E29CEFA28}" type="presParOf" srcId="{BA3D9BEE-60A3-9243-9B69-D8FA7A82FEDE}" destId="{C9763C1C-B465-A246-9F40-37879A5E66D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26B0A-20B1-C94B-AB47-0151A22EDAB8}">
      <dsp:nvSpPr>
        <dsp:cNvPr id="0" name=""/>
        <dsp:cNvSpPr/>
      </dsp:nvSpPr>
      <dsp:spPr>
        <a:xfrm rot="5400000">
          <a:off x="525340" y="1055617"/>
          <a:ext cx="1580135" cy="2629310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597E2D-218F-6544-8609-D79A22303685}">
      <dsp:nvSpPr>
        <dsp:cNvPr id="0" name=""/>
        <dsp:cNvSpPr/>
      </dsp:nvSpPr>
      <dsp:spPr>
        <a:xfrm>
          <a:off x="261576" y="1841214"/>
          <a:ext cx="2373755" cy="2080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REGIONAL or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QUALIFIER</a:t>
          </a:r>
          <a:endParaRPr lang="en-US" sz="2200" kern="1200" dirty="0"/>
        </a:p>
      </dsp:txBody>
      <dsp:txXfrm>
        <a:off x="261576" y="1841214"/>
        <a:ext cx="2373755" cy="2080736"/>
      </dsp:txXfrm>
    </dsp:sp>
    <dsp:sp modelId="{C25F7007-E09B-BA4D-B422-CBAAEBF8B3F9}">
      <dsp:nvSpPr>
        <dsp:cNvPr id="0" name=""/>
        <dsp:cNvSpPr/>
      </dsp:nvSpPr>
      <dsp:spPr>
        <a:xfrm>
          <a:off x="2187453" y="862044"/>
          <a:ext cx="447878" cy="447878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B8D8C3-8B8C-D945-8FFA-3C1F7DC88F84}">
      <dsp:nvSpPr>
        <dsp:cNvPr id="0" name=""/>
        <dsp:cNvSpPr/>
      </dsp:nvSpPr>
      <dsp:spPr>
        <a:xfrm rot="5400000">
          <a:off x="3431281" y="336539"/>
          <a:ext cx="1580135" cy="2629310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EFB198-16D1-9742-96B6-EFFFF7C91DBD}">
      <dsp:nvSpPr>
        <dsp:cNvPr id="0" name=""/>
        <dsp:cNvSpPr/>
      </dsp:nvSpPr>
      <dsp:spPr>
        <a:xfrm>
          <a:off x="3167517" y="1122136"/>
          <a:ext cx="2373755" cy="2080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STATE CHAMPIONSHIP</a:t>
          </a:r>
          <a:endParaRPr lang="en-US" sz="2200" kern="1200" dirty="0"/>
        </a:p>
      </dsp:txBody>
      <dsp:txXfrm>
        <a:off x="3167517" y="1122136"/>
        <a:ext cx="2373755" cy="2080736"/>
      </dsp:txXfrm>
    </dsp:sp>
    <dsp:sp modelId="{A68D33B1-C843-7C44-B1A8-7EEFF0F719EC}">
      <dsp:nvSpPr>
        <dsp:cNvPr id="0" name=""/>
        <dsp:cNvSpPr/>
      </dsp:nvSpPr>
      <dsp:spPr>
        <a:xfrm>
          <a:off x="5093394" y="142966"/>
          <a:ext cx="447878" cy="447878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A632BE-5395-E548-A5D4-125222C12EC0}">
      <dsp:nvSpPr>
        <dsp:cNvPr id="0" name=""/>
        <dsp:cNvSpPr/>
      </dsp:nvSpPr>
      <dsp:spPr>
        <a:xfrm rot="5400000">
          <a:off x="6337222" y="-382538"/>
          <a:ext cx="1580135" cy="2629310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2DC314-EB37-8142-8C91-E426BE4E8D84}">
      <dsp:nvSpPr>
        <dsp:cNvPr id="0" name=""/>
        <dsp:cNvSpPr/>
      </dsp:nvSpPr>
      <dsp:spPr>
        <a:xfrm>
          <a:off x="6073458" y="403058"/>
          <a:ext cx="2373755" cy="2080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WORLD FESTIVAL and INTERNATIONAL OPENs</a:t>
          </a:r>
          <a:endParaRPr lang="en-US" sz="2200" kern="1200" dirty="0"/>
        </a:p>
      </dsp:txBody>
      <dsp:txXfrm>
        <a:off x="6073458" y="403058"/>
        <a:ext cx="2373755" cy="2080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7477B-0E18-2B4F-B5F6-69A51E611C8A}">
      <dsp:nvSpPr>
        <dsp:cNvPr id="0" name=""/>
        <dsp:cNvSpPr/>
      </dsp:nvSpPr>
      <dsp:spPr>
        <a:xfrm>
          <a:off x="4250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Pick Problem</a:t>
          </a:r>
        </a:p>
      </dsp:txBody>
      <dsp:txXfrm>
        <a:off x="27407" y="525305"/>
        <a:ext cx="1271412" cy="744322"/>
      </dsp:txXfrm>
    </dsp:sp>
    <dsp:sp modelId="{FFD06A4C-859B-2047-96DA-FFFECCB64EDC}">
      <dsp:nvSpPr>
        <dsp:cNvPr id="0" name=""/>
        <dsp:cNvSpPr/>
      </dsp:nvSpPr>
      <dsp:spPr>
        <a:xfrm>
          <a:off x="1453750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453750" y="799427"/>
        <a:ext cx="195551" cy="196078"/>
      </dsp:txXfrm>
    </dsp:sp>
    <dsp:sp modelId="{5FEC0844-5586-AB40-8846-FF57B1F41B3F}">
      <dsp:nvSpPr>
        <dsp:cNvPr id="0" name=""/>
        <dsp:cNvSpPr/>
      </dsp:nvSpPr>
      <dsp:spPr>
        <a:xfrm>
          <a:off x="1849068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Background Research</a:t>
          </a:r>
        </a:p>
      </dsp:txBody>
      <dsp:txXfrm>
        <a:off x="1872225" y="525305"/>
        <a:ext cx="1271412" cy="744322"/>
      </dsp:txXfrm>
    </dsp:sp>
    <dsp:sp modelId="{C997C7D9-8F92-8C4C-8CEC-165C3F12672C}">
      <dsp:nvSpPr>
        <dsp:cNvPr id="0" name=""/>
        <dsp:cNvSpPr/>
      </dsp:nvSpPr>
      <dsp:spPr>
        <a:xfrm>
          <a:off x="3298567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298567" y="799427"/>
        <a:ext cx="195551" cy="196078"/>
      </dsp:txXfrm>
    </dsp:sp>
    <dsp:sp modelId="{0B02C6D9-7CED-6446-A834-B5B10FC53512}">
      <dsp:nvSpPr>
        <dsp:cNvPr id="0" name=""/>
        <dsp:cNvSpPr/>
      </dsp:nvSpPr>
      <dsp:spPr>
        <a:xfrm>
          <a:off x="3693885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Innovative Solution</a:t>
          </a:r>
        </a:p>
      </dsp:txBody>
      <dsp:txXfrm>
        <a:off x="3717042" y="525305"/>
        <a:ext cx="1271412" cy="744322"/>
      </dsp:txXfrm>
    </dsp:sp>
    <dsp:sp modelId="{636DF598-3868-4E43-A440-67C235EE66A5}">
      <dsp:nvSpPr>
        <dsp:cNvPr id="0" name=""/>
        <dsp:cNvSpPr/>
      </dsp:nvSpPr>
      <dsp:spPr>
        <a:xfrm>
          <a:off x="5143385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143385" y="799427"/>
        <a:ext cx="195551" cy="196078"/>
      </dsp:txXfrm>
    </dsp:sp>
    <dsp:sp modelId="{A8CD4AC1-8E59-1B45-982E-28389114F62F}">
      <dsp:nvSpPr>
        <dsp:cNvPr id="0" name=""/>
        <dsp:cNvSpPr/>
      </dsp:nvSpPr>
      <dsp:spPr>
        <a:xfrm>
          <a:off x="5538703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Test Solution</a:t>
          </a:r>
          <a:endParaRPr lang="en-US" sz="1500" kern="1200" dirty="0"/>
        </a:p>
      </dsp:txBody>
      <dsp:txXfrm>
        <a:off x="5561860" y="525305"/>
        <a:ext cx="1271412" cy="744322"/>
      </dsp:txXfrm>
    </dsp:sp>
    <dsp:sp modelId="{46C905CF-A235-3149-9CEF-DBCF69A73166}">
      <dsp:nvSpPr>
        <dsp:cNvPr id="0" name=""/>
        <dsp:cNvSpPr/>
      </dsp:nvSpPr>
      <dsp:spPr>
        <a:xfrm>
          <a:off x="6988202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988202" y="799427"/>
        <a:ext cx="195551" cy="196078"/>
      </dsp:txXfrm>
    </dsp:sp>
    <dsp:sp modelId="{C9763C1C-B465-A246-9F40-37879A5E66DE}">
      <dsp:nvSpPr>
        <dsp:cNvPr id="0" name=""/>
        <dsp:cNvSpPr/>
      </dsp:nvSpPr>
      <dsp:spPr>
        <a:xfrm>
          <a:off x="7383520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Sharing/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Presentation</a:t>
          </a:r>
        </a:p>
      </dsp:txBody>
      <dsp:txXfrm>
        <a:off x="7406677" y="525305"/>
        <a:ext cx="1271412" cy="7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832D1-3B48-B946-B455-D5D23A2D9403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E7AAD-BD6D-4549-991F-45353D54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25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856-DCCA-4441-9663-C1945EB9682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0405A-C828-A846-81DA-BAF767097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4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2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0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5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3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B35B-72BE-3D44-8F64-D58DC502FA67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7E4C-5A00-5848-801E-CC479F01689C}" type="datetime1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6DFC-6EE5-D042-8BAA-54748D0B88D3}" type="datetime1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08" y="293078"/>
            <a:ext cx="8534400" cy="1019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85344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CB5A-87C3-C044-ADF9-CAB0C8A9A4A3}" type="datetime1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93748" y="6172201"/>
            <a:ext cx="3137787" cy="465710"/>
          </a:xfrm>
        </p:spPr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90E8EF1-B5D9-884C-9B1B-800721BC797C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Copyright 2017, EV3Lessons (Last Edit: 8/12/17)</a:t>
            </a:r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2BC4-F962-444C-BE2F-902896A2F5E7}" type="datetime1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E67F-0FB1-7543-9D39-4858338659E9}" type="datetime1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9A1ADE7-2C07-0B42-8832-2BC44FEF6439}" type="datetime1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95D1-0C00-4546-B3DC-23EAD05185E5}" type="datetime1">
              <a:rPr lang="en-US" smtClean="0"/>
              <a:t>8/22/17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A876-2171-FA4D-A49D-5A184324C346}" type="datetime1">
              <a:rPr lang="en-US" smtClean="0"/>
              <a:t>8/22/17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D4DC5-DD0E-0740-846B-61FB716CA7FF}" type="datetime1">
              <a:rPr lang="en-US" smtClean="0"/>
              <a:t>8/22/17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077" y="281354"/>
            <a:ext cx="8586203" cy="844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077" y="1277815"/>
            <a:ext cx="8622779" cy="4894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3741D4B-8104-D741-9081-C2F168C434B6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8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tm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v3lessons.com/resources/scorer/index.html" TargetMode="External"/><Relationship Id="rId3" Type="http://schemas.openxmlformats.org/officeDocument/2006/relationships/hyperlink" Target="http://www.firstlegoleague.org/challeng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108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692" y="3408359"/>
            <a:ext cx="87506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80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FIRST LEGO </a:t>
            </a:r>
            <a:r>
              <a:rPr lang="en-US" sz="8000" cap="all" dirty="0" smtClean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League:</a:t>
            </a:r>
            <a:endParaRPr lang="en-US" sz="80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80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Share &amp; Learn </a:t>
            </a:r>
            <a:endParaRPr lang="en-US" sz="8000" cap="all" dirty="0" smtClean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8000" cap="all" dirty="0" smtClean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Beginner Workshop</a:t>
            </a:r>
            <a:endParaRPr lang="en-US" sz="80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250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OUR EXPERIENCES: OUTREACH </a:t>
            </a:r>
            <a:r>
              <a:rPr lang="en-US" dirty="0"/>
              <a:t>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3880139" cy="4648200"/>
          </a:xfrm>
        </p:spPr>
        <p:txBody>
          <a:bodyPr/>
          <a:lstStyle/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r>
              <a:rPr lang="en-US" dirty="0"/>
              <a:t>Goal is to spread FIRST and STEM </a:t>
            </a:r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/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r>
              <a:rPr lang="en-US" dirty="0"/>
              <a:t>Example Outreach Events:</a:t>
            </a:r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/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/>
              <a:t>Public Library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/>
              <a:t>School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Museum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Mall</a:t>
            </a:r>
            <a:endParaRPr lang="en-US" dirty="0"/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Mini Maker Faire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Barnes &amp; Noble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State Fair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2311" y="1524000"/>
            <a:ext cx="4899997" cy="366793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TEAMWORK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4316203" cy="4648200"/>
          </a:xfrm>
        </p:spPr>
        <p:txBody>
          <a:bodyPr/>
          <a:lstStyle/>
          <a:p>
            <a:r>
              <a:rPr lang="en-US" dirty="0"/>
              <a:t>Doing Core Value Activities within your team or with other teams can help you become a better team</a:t>
            </a:r>
          </a:p>
          <a:p>
            <a:r>
              <a:rPr lang="en-US" dirty="0"/>
              <a:t>Team we coached improved teamwork skills through the activities we gave them</a:t>
            </a:r>
          </a:p>
          <a:p>
            <a:r>
              <a:rPr lang="en-US" dirty="0"/>
              <a:t>Where can you get sample team building activities activities?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EV3Lessons.com (Resources) </a:t>
            </a:r>
            <a:r>
              <a:rPr lang="en-US" dirty="0" smtClean="0">
                <a:solidFill>
                  <a:srgbClr val="FF0000"/>
                </a:solidFill>
              </a:rPr>
              <a:t>has activities </a:t>
            </a:r>
            <a:r>
              <a:rPr lang="en-US" dirty="0">
                <a:solidFill>
                  <a:srgbClr val="FF0000"/>
                </a:solidFill>
              </a:rPr>
              <a:t>to 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534" y="1523999"/>
            <a:ext cx="3664774" cy="2433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65075">
            <a:off x="4455558" y="3225941"/>
            <a:ext cx="2240861" cy="290928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GRACIOUS PROFESSIONALISM &amp; COOPERTITION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542" y="1447177"/>
            <a:ext cx="8334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Supporting other teams at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Helping them at events (sharing parts)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Presenting projects to another team to get feedback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13" y="3022169"/>
            <a:ext cx="8412793" cy="291380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DO A CORE VALUES ACTIVITY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543" y="1447177"/>
            <a:ext cx="45077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Have each team attending do </a:t>
            </a:r>
            <a:r>
              <a:rPr lang="en-US" sz="2400" smtClean="0"/>
              <a:t>an activity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5248" y="1551053"/>
            <a:ext cx="3222172" cy="2380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543" y="2393895"/>
            <a:ext cx="4107619" cy="3501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248" y="4144838"/>
            <a:ext cx="3222172" cy="2416629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1932995" y="5353152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5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4599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Research Project?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group research project related to the year’s theme</a:t>
            </a:r>
          </a:p>
          <a:p>
            <a:r>
              <a:rPr lang="en-US" dirty="0" smtClean="0"/>
              <a:t>Come up with an innovative solution to a real-world problem</a:t>
            </a:r>
          </a:p>
          <a:p>
            <a:endParaRPr lang="en-US" dirty="0"/>
          </a:p>
          <a:p>
            <a:r>
              <a:rPr lang="en-US" dirty="0" smtClean="0"/>
              <a:t>Themes:</a:t>
            </a:r>
          </a:p>
          <a:p>
            <a:pPr lvl="1"/>
            <a:r>
              <a:rPr lang="en-US" dirty="0" smtClean="0"/>
              <a:t>2011: Food Factor (food safety)</a:t>
            </a:r>
          </a:p>
          <a:p>
            <a:pPr lvl="1"/>
            <a:r>
              <a:rPr lang="en-US" dirty="0" smtClean="0"/>
              <a:t>2012: Senior Solutions (senior citizens)</a:t>
            </a:r>
          </a:p>
          <a:p>
            <a:pPr lvl="1"/>
            <a:r>
              <a:rPr lang="en-US" dirty="0" smtClean="0"/>
              <a:t>2013: Nature’s Fury (natural disasters)</a:t>
            </a:r>
          </a:p>
          <a:p>
            <a:pPr lvl="1"/>
            <a:r>
              <a:rPr lang="en-US" dirty="0" smtClean="0"/>
              <a:t>2014: World Class (education)</a:t>
            </a:r>
          </a:p>
          <a:p>
            <a:pPr lvl="1"/>
            <a:r>
              <a:rPr lang="en-US" dirty="0" smtClean="0"/>
              <a:t>2015: Trash Trek (garbage)</a:t>
            </a:r>
          </a:p>
          <a:p>
            <a:pPr lvl="1"/>
            <a:r>
              <a:rPr lang="en-US" dirty="0" smtClean="0"/>
              <a:t>2016: Animal Allies (animals)</a:t>
            </a:r>
          </a:p>
          <a:p>
            <a:pPr lvl="1"/>
            <a:r>
              <a:rPr lang="en-US" dirty="0" smtClean="0"/>
              <a:t>2017: Hydro Dynamics (water)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0723" y="4774222"/>
            <a:ext cx="134112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47" y="2895599"/>
            <a:ext cx="1414921" cy="71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438" y="3708361"/>
            <a:ext cx="2203938" cy="10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9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30" name="Group 2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Placeholder 11" descr="Screen Clipping">
            <a:extLst>
              <a:ext uri="{FF2B5EF4-FFF2-40B4-BE49-F238E27FC236}">
                <a16:creationId xmlns:a16="http://schemas.microsoft.com/office/drawing/2014/main" xmlns="" id="{EA2E2E80-5185-4544-A19D-705E74525C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/>
          <a:stretch/>
        </p:blipFill>
        <p:spPr>
          <a:xfrm>
            <a:off x="482394" y="685440"/>
            <a:ext cx="4088720" cy="5488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A7758A-317B-4826-903D-0A6D3757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1" y="484632"/>
            <a:ext cx="3871451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dirty="0"/>
              <a:t>Project Rubric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49A7105-7A67-4E63-940D-D7761F3C1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5851" y="1795346"/>
            <a:ext cx="3871450" cy="4418641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b="1" u="sng" dirty="0">
                <a:solidFill>
                  <a:schemeClr val="tx1"/>
                </a:solidFill>
              </a:rPr>
              <a:t>Research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600" dirty="0"/>
              <a:t>I</a:t>
            </a:r>
            <a:r>
              <a:rPr lang="en-US" sz="1600" dirty="0" smtClean="0"/>
              <a:t>dentify a problem and </a:t>
            </a:r>
            <a:r>
              <a:rPr lang="en-US" sz="1600" dirty="0"/>
              <a:t>analyze existing </a:t>
            </a:r>
            <a:r>
              <a:rPr lang="en-US" sz="1600" dirty="0" smtClean="0"/>
              <a:t>solutions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b="1" u="sng" dirty="0" smtClean="0">
                <a:solidFill>
                  <a:schemeClr val="tx1"/>
                </a:solidFill>
              </a:rPr>
              <a:t>Innovative Solution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450" dirty="0" smtClean="0"/>
              <a:t>Develop a solution to your problem and understand what it would take to implement this idea.</a:t>
            </a:r>
            <a:endParaRPr lang="en-US" sz="1450" b="1" u="sng" dirty="0">
              <a:solidFill>
                <a:schemeClr val="tx1"/>
              </a:solidFill>
            </a:endParaRPr>
          </a:p>
          <a:p>
            <a:pPr indent="-182880">
              <a:buFont typeface="Wingdings" pitchFamily="2" charset="2"/>
              <a:buChar char="§"/>
            </a:pPr>
            <a:r>
              <a:rPr lang="en-US" sz="1750" b="1" u="sng" dirty="0" smtClean="0">
                <a:solidFill>
                  <a:schemeClr val="tx1"/>
                </a:solidFill>
              </a:rPr>
              <a:t>Presentation</a:t>
            </a:r>
            <a:endParaRPr lang="en-US" sz="1750" b="1" u="sng" dirty="0">
              <a:solidFill>
                <a:schemeClr val="tx1"/>
              </a:solidFill>
            </a:endParaRPr>
          </a:p>
          <a:p>
            <a:pPr marL="565151" lvl="1" indent="-182880">
              <a:buFont typeface="Wingdings" pitchFamily="2" charset="2"/>
              <a:buChar char="§"/>
            </a:pPr>
            <a:r>
              <a:rPr lang="en-US" sz="1450" dirty="0"/>
              <a:t>Share </a:t>
            </a:r>
            <a:r>
              <a:rPr lang="en-US" sz="1450" dirty="0" smtClean="0"/>
              <a:t>your </a:t>
            </a:r>
            <a:r>
              <a:rPr lang="en-US" sz="1450" dirty="0"/>
              <a:t>project with </a:t>
            </a:r>
            <a:r>
              <a:rPr lang="en-US" sz="1450" dirty="0" smtClean="0"/>
              <a:t>people/organizations </a:t>
            </a:r>
          </a:p>
          <a:p>
            <a:pPr marL="565151" lvl="1" indent="-182880">
              <a:buFont typeface="Wingdings" pitchFamily="2" charset="2"/>
              <a:buChar char="§"/>
            </a:pPr>
            <a:r>
              <a:rPr lang="en-US" sz="1450" dirty="0" smtClean="0">
                <a:solidFill>
                  <a:schemeClr val="tx1"/>
                </a:solidFill>
              </a:rPr>
              <a:t>Create an </a:t>
            </a:r>
            <a:r>
              <a:rPr lang="en-US" sz="1450" dirty="0">
                <a:solidFill>
                  <a:schemeClr val="tx1"/>
                </a:solidFill>
              </a:rPr>
              <a:t>effective presentation </a:t>
            </a:r>
            <a:r>
              <a:rPr lang="en-US" sz="1450" dirty="0" smtClean="0"/>
              <a:t>for judges</a:t>
            </a:r>
            <a:endParaRPr lang="en-US" sz="1450" dirty="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600" dirty="0" smtClean="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FF0000"/>
                </a:solidFill>
              </a:rPr>
              <a:t>Note: New Rubric for 2017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A0E1689-69B1-45FA-A58E-45C2650E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95A1AA-1C1C-1D42-A68A-D4A2E4B47F7A}" type="slidenum">
              <a:rPr lang="en-US" sz="1400" smtClean="0">
                <a:latin typeface="+mj-lt"/>
              </a:rPr>
              <a:pPr>
                <a:spcAft>
                  <a:spcPts val="600"/>
                </a:spcAft>
              </a:pPr>
              <a:t>16</a:t>
            </a:fld>
            <a:endParaRPr lang="en-US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372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Process: 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835166"/>
            <a:ext cx="157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 time to understand what solutions already exist.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8263" y="2835166"/>
            <a:ext cx="17826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Think about how your </a:t>
            </a:r>
            <a:r>
              <a:rPr lang="en-US" sz="1600" dirty="0"/>
              <a:t>team solve the problem</a:t>
            </a:r>
            <a:r>
              <a:rPr lang="en-US" sz="1600" dirty="0" smtClean="0"/>
              <a:t>?</a:t>
            </a:r>
          </a:p>
          <a:p>
            <a:endParaRPr lang="en-US" sz="1600" dirty="0"/>
          </a:p>
          <a:p>
            <a:r>
              <a:rPr lang="en-US" sz="1600" dirty="0" smtClean="0"/>
              <a:t>How can you implement the idea?</a:t>
            </a:r>
          </a:p>
          <a:p>
            <a:endParaRPr lang="en-US" sz="1600" dirty="0"/>
          </a:p>
          <a:p>
            <a:r>
              <a:rPr lang="en-US" sz="1600" dirty="0" smtClean="0"/>
              <a:t>Doesn’t have to be 100% novel. Can be an improvement.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664741" y="2856794"/>
            <a:ext cx="1638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Test the idea or create a simple prototype of some kind (out of LEGO, cardboard)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470437" y="2835166"/>
            <a:ext cx="157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Share </a:t>
            </a:r>
            <a:r>
              <a:rPr lang="en-US" sz="1600" dirty="0" smtClean="0"/>
              <a:t>your solution with </a:t>
            </a:r>
            <a:r>
              <a:rPr lang="en-US" sz="1600" dirty="0"/>
              <a:t>someone who </a:t>
            </a:r>
            <a:r>
              <a:rPr lang="en-US" sz="1600" dirty="0" smtClean="0"/>
              <a:t>will benefit</a:t>
            </a:r>
          </a:p>
          <a:p>
            <a:endParaRPr lang="en-US" sz="1600" dirty="0"/>
          </a:p>
          <a:p>
            <a:r>
              <a:rPr lang="en-US" sz="1600" dirty="0"/>
              <a:t>C</a:t>
            </a:r>
            <a:r>
              <a:rPr lang="en-US" sz="1600" dirty="0" smtClean="0"/>
              <a:t>reate a presentation for the judges.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76077" y="2835166"/>
            <a:ext cx="1694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Always </a:t>
            </a:r>
            <a:r>
              <a:rPr lang="en-US" sz="1600" dirty="0"/>
              <a:t>f</a:t>
            </a:r>
            <a:r>
              <a:rPr lang="en-US" sz="1600" dirty="0" smtClean="0"/>
              <a:t>ollow </a:t>
            </a:r>
            <a:r>
              <a:rPr lang="en-US" sz="1600" dirty="0"/>
              <a:t>challenge guidelines</a:t>
            </a:r>
            <a:r>
              <a:rPr lang="en-US" sz="1600" dirty="0" smtClean="0"/>
              <a:t>. </a:t>
            </a:r>
          </a:p>
          <a:p>
            <a:endParaRPr lang="en-US" sz="1600" dirty="0"/>
          </a:p>
          <a:p>
            <a:r>
              <a:rPr lang="en-US" sz="1600" dirty="0" smtClean="0"/>
              <a:t>Sometimes there are specific rules. (Must have a senior partner) 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91774" y="1307982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6331" y="1307982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Innovative 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67565" y="1307982"/>
            <a:ext cx="118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Sharing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37893778"/>
              </p:ext>
            </p:extLst>
          </p:nvPr>
        </p:nvGraphicFramePr>
        <p:xfrm>
          <a:off x="257908" y="1280332"/>
          <a:ext cx="8705498" cy="17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8225438" cy="4648200"/>
          </a:xfrm>
        </p:spPr>
        <p:txBody>
          <a:bodyPr/>
          <a:lstStyle/>
          <a:p>
            <a:r>
              <a:rPr lang="en-US" dirty="0"/>
              <a:t>No one way to present</a:t>
            </a:r>
          </a:p>
          <a:p>
            <a:r>
              <a:rPr lang="en-US" dirty="0"/>
              <a:t>Game Show</a:t>
            </a:r>
            <a:r>
              <a:rPr lang="en-US" dirty="0">
                <a:sym typeface="Wingdings"/>
              </a:rPr>
              <a:t> </a:t>
            </a:r>
          </a:p>
          <a:p>
            <a:pPr lvl="1"/>
            <a:r>
              <a:rPr lang="en-US" dirty="0">
                <a:sym typeface="Wingdings"/>
              </a:rPr>
              <a:t>Example: Shark Tank</a:t>
            </a:r>
            <a:endParaRPr lang="en-US" dirty="0"/>
          </a:p>
          <a:p>
            <a:r>
              <a:rPr lang="en-US" dirty="0"/>
              <a:t>Movie/Cartoon Theme</a:t>
            </a:r>
          </a:p>
          <a:p>
            <a:pPr lvl="1"/>
            <a:r>
              <a:rPr lang="en-US" dirty="0">
                <a:sym typeface="Wingdings"/>
              </a:rPr>
              <a:t>Example: Snow White</a:t>
            </a:r>
          </a:p>
          <a:p>
            <a:r>
              <a:rPr lang="en-US" dirty="0"/>
              <a:t>Informative Lecture</a:t>
            </a:r>
          </a:p>
          <a:p>
            <a:r>
              <a:rPr lang="en-US" dirty="0"/>
              <a:t>Magic Show</a:t>
            </a:r>
          </a:p>
          <a:p>
            <a:r>
              <a:rPr lang="en-US" dirty="0"/>
              <a:t>Connected to your team name </a:t>
            </a:r>
          </a:p>
          <a:p>
            <a:pPr lvl="1"/>
            <a:r>
              <a:rPr lang="en-US" dirty="0"/>
              <a:t>Example: Star Wars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1312986"/>
            <a:ext cx="3561940" cy="2379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0367" y="3036790"/>
            <a:ext cx="337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Credit: Razorback Open, 2015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5265" y="3788628"/>
            <a:ext cx="3587043" cy="2383572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9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2011: Food Factor (food safety)</a:t>
            </a:r>
          </a:p>
          <a:p>
            <a:pPr lvl="1"/>
            <a:r>
              <a:rPr lang="en-US" dirty="0" smtClean="0"/>
              <a:t>Detecting spoilt milk</a:t>
            </a:r>
          </a:p>
          <a:p>
            <a:r>
              <a:rPr lang="en-US" b="1" dirty="0" smtClean="0"/>
              <a:t>2012: Senior Solutions (senior citizens)</a:t>
            </a:r>
          </a:p>
          <a:p>
            <a:pPr lvl="1"/>
            <a:r>
              <a:rPr lang="en-US" dirty="0" smtClean="0"/>
              <a:t>Helping seniors remember where they left their processions</a:t>
            </a:r>
          </a:p>
          <a:p>
            <a:r>
              <a:rPr lang="en-US" b="1" dirty="0" smtClean="0"/>
              <a:t>2013: Nature’s Fury (natural disasters)</a:t>
            </a:r>
          </a:p>
          <a:p>
            <a:pPr lvl="1"/>
            <a:r>
              <a:rPr lang="en-US" dirty="0" smtClean="0"/>
              <a:t>An early-warning ash detection system for airplanes</a:t>
            </a:r>
          </a:p>
          <a:p>
            <a:r>
              <a:rPr lang="en-US" b="1" dirty="0" smtClean="0"/>
              <a:t>2014: World Class (education)</a:t>
            </a:r>
          </a:p>
          <a:p>
            <a:pPr lvl="1"/>
            <a:r>
              <a:rPr lang="en-US" dirty="0" smtClean="0"/>
              <a:t>A better way to learn to program the EV3 (EV3Lessons.com)</a:t>
            </a:r>
          </a:p>
          <a:p>
            <a:r>
              <a:rPr lang="en-US" b="1" dirty="0" smtClean="0"/>
              <a:t>2015: Trash Trek (garbage)</a:t>
            </a:r>
          </a:p>
          <a:p>
            <a:pPr lvl="1"/>
            <a:r>
              <a:rPr lang="en-US" dirty="0" smtClean="0"/>
              <a:t>A more efficient way to recycle batteries (</a:t>
            </a:r>
            <a:r>
              <a:rPr lang="en-US" dirty="0" err="1" smtClean="0"/>
              <a:t>InvisiSort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2016: Animal Allies (animals)</a:t>
            </a:r>
          </a:p>
          <a:p>
            <a:pPr lvl="1"/>
            <a:r>
              <a:rPr lang="en-US" dirty="0" smtClean="0"/>
              <a:t>Bats getting killed by wind turbines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32" y="1247559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830" y="3029551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953" y="4767234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3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6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a sample presentation video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project videos available on YouTube. </a:t>
            </a:r>
          </a:p>
          <a:p>
            <a:r>
              <a:rPr lang="en-US" dirty="0" smtClean="0"/>
              <a:t>Encore Performances from World Festival are available online.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20</a:t>
            </a:fld>
            <a:endParaRPr lang="en-US"/>
          </a:p>
        </p:txBody>
      </p:sp>
      <p:sp>
        <p:nvSpPr>
          <p:cNvPr id="5" name="Explosion 2 4"/>
          <p:cNvSpPr/>
          <p:nvPr/>
        </p:nvSpPr>
        <p:spPr>
          <a:xfrm>
            <a:off x="2785402" y="3282411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Customize this slide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5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INNOVATION AWARD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8534400" cy="4648200"/>
          </a:xfrm>
        </p:spPr>
        <p:txBody>
          <a:bodyPr/>
          <a:lstStyle/>
          <a:p>
            <a:r>
              <a:rPr lang="en-US" dirty="0"/>
              <a:t>Nominated by local </a:t>
            </a:r>
            <a:r>
              <a:rPr lang="en-US" dirty="0" smtClean="0"/>
              <a:t>tournament (usually the highest scoring team in Innovative Solution, but can vary in some regions)</a:t>
            </a:r>
            <a:endParaRPr lang="en-US" dirty="0"/>
          </a:p>
          <a:p>
            <a:r>
              <a:rPr lang="en-US" dirty="0"/>
              <a:t>Fill in online application </a:t>
            </a:r>
            <a:r>
              <a:rPr lang="en-US" dirty="0" smtClean="0"/>
              <a:t>in </a:t>
            </a:r>
            <a:r>
              <a:rPr lang="en-US" dirty="0"/>
              <a:t>March</a:t>
            </a:r>
          </a:p>
          <a:p>
            <a:r>
              <a:rPr lang="en-US" dirty="0"/>
              <a:t>Top 20 invited to D.C</a:t>
            </a:r>
          </a:p>
          <a:p>
            <a:r>
              <a:rPr lang="en-US" dirty="0"/>
              <a:t>Present to a panel of judges</a:t>
            </a:r>
          </a:p>
          <a:p>
            <a:r>
              <a:rPr lang="en-US" dirty="0"/>
              <a:t>Attend workshops on patents and innovation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28" y="3848100"/>
            <a:ext cx="3979080" cy="2065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3228" y="3842911"/>
            <a:ext cx="3979080" cy="207105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Explosion 2 8"/>
          <p:cNvSpPr/>
          <p:nvPr/>
        </p:nvSpPr>
        <p:spPr>
          <a:xfrm>
            <a:off x="5887965" y="181609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7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485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ASPECTS OF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4271562" cy="4648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Rules changes in recent </a:t>
            </a:r>
            <a:r>
              <a:rPr lang="en-US" dirty="0" smtClean="0"/>
              <a:t>years and get familiar with some of these terms</a:t>
            </a:r>
            <a:endParaRPr lang="en-US" dirty="0"/>
          </a:p>
          <a:p>
            <a:pPr lvl="1"/>
            <a:r>
              <a:rPr lang="en-US" dirty="0"/>
              <a:t>Height</a:t>
            </a:r>
          </a:p>
          <a:p>
            <a:pPr lvl="1"/>
            <a:r>
              <a:rPr lang="en-US" dirty="0"/>
              <a:t>Junk</a:t>
            </a:r>
          </a:p>
          <a:p>
            <a:pPr lvl="1"/>
            <a:r>
              <a:rPr lang="en-US" dirty="0"/>
              <a:t>Sprawl</a:t>
            </a:r>
          </a:p>
          <a:p>
            <a:pPr lvl="1"/>
            <a:r>
              <a:rPr lang="en-US" dirty="0"/>
              <a:t>Touch Penalties</a:t>
            </a:r>
          </a:p>
          <a:p>
            <a:pPr lvl="1"/>
            <a:r>
              <a:rPr lang="en-US" dirty="0"/>
              <a:t>Base rules about in/out</a:t>
            </a:r>
          </a:p>
          <a:p>
            <a:pPr lvl="1"/>
            <a:r>
              <a:rPr lang="en-US" dirty="0"/>
              <a:t>Partially in versus fully in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Scoring</a:t>
            </a:r>
          </a:p>
          <a:p>
            <a:pPr lvl="1"/>
            <a:r>
              <a:rPr lang="en-US" dirty="0"/>
              <a:t>Track your own score during the season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http://ev3lessons.com/resources/scorer/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70" y="1654564"/>
            <a:ext cx="4262838" cy="38292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6533" y="1299109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Sample Scorer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3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TERMS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4462682" cy="46482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mission</a:t>
            </a:r>
            <a:r>
              <a:rPr lang="en-US" dirty="0" smtClean="0"/>
              <a:t> is one of the approx.15 tasks that the robot must complete on the FIRST LEGO League table.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Run</a:t>
            </a:r>
            <a:r>
              <a:rPr lang="en-US" dirty="0" smtClean="0"/>
              <a:t> (sortie) is every time the robot leaves the base area.  During this run, the robot may complete one or more missions.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base robot</a:t>
            </a:r>
            <a:r>
              <a:rPr lang="en-US" dirty="0" smtClean="0"/>
              <a:t> is just the main MINDSTORMS robot chassis. The </a:t>
            </a:r>
            <a:r>
              <a:rPr lang="en-US" dirty="0" smtClean="0">
                <a:solidFill>
                  <a:srgbClr val="FF0000"/>
                </a:solidFill>
              </a:rPr>
              <a:t>attachments</a:t>
            </a:r>
            <a:r>
              <a:rPr lang="en-US" dirty="0" smtClean="0"/>
              <a:t> are other mechanisms added to the base robot to complete a mission (e.g. an arm)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590" y="1524000"/>
            <a:ext cx="3877056" cy="1882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4890" y="3617932"/>
            <a:ext cx="3210650" cy="2530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27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mission has different points, is in a different location, and often is activated differently.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Time </a:t>
            </a:r>
            <a:r>
              <a:rPr lang="en-US" dirty="0">
                <a:solidFill>
                  <a:srgbClr val="FF0000"/>
                </a:solidFill>
              </a:rPr>
              <a:t>Limit: </a:t>
            </a:r>
            <a:r>
              <a:rPr lang="en-US" dirty="0"/>
              <a:t>2 mins 30 seconds</a:t>
            </a:r>
          </a:p>
          <a:p>
            <a:pPr lvl="1"/>
            <a:r>
              <a:rPr lang="en-US" dirty="0"/>
              <a:t>Do the greatest number of missions/points you can in this time</a:t>
            </a:r>
          </a:p>
          <a:p>
            <a:r>
              <a:rPr lang="en-US" dirty="0">
                <a:solidFill>
                  <a:srgbClr val="FF0000"/>
                </a:solidFill>
              </a:rPr>
              <a:t>Beginner Team:</a:t>
            </a:r>
          </a:p>
          <a:p>
            <a:pPr lvl="1"/>
            <a:r>
              <a:rPr lang="en-US" dirty="0"/>
              <a:t>Try to group missions (by area). These might be doable together (in one run)</a:t>
            </a:r>
          </a:p>
          <a:p>
            <a:pPr lvl="1"/>
            <a:r>
              <a:rPr lang="en-US" dirty="0"/>
              <a:t>Missions closer to base first</a:t>
            </a:r>
          </a:p>
          <a:p>
            <a:pPr lvl="1"/>
            <a:r>
              <a:rPr lang="en-US" dirty="0"/>
              <a:t>Once those missions are reliable, work your way out</a:t>
            </a:r>
          </a:p>
          <a:p>
            <a:r>
              <a:rPr lang="en-US" dirty="0">
                <a:solidFill>
                  <a:srgbClr val="FF0000"/>
                </a:solidFill>
              </a:rPr>
              <a:t>Intermediate Team</a:t>
            </a:r>
          </a:p>
          <a:p>
            <a:pPr lvl="1"/>
            <a:r>
              <a:rPr lang="en-US" dirty="0"/>
              <a:t>Do missions further away on the game board</a:t>
            </a:r>
          </a:p>
          <a:p>
            <a:pPr lvl="1"/>
            <a:r>
              <a:rPr lang="en-US" dirty="0"/>
              <a:t>Combine more missions together</a:t>
            </a:r>
          </a:p>
          <a:p>
            <a:pPr lvl="1"/>
            <a:r>
              <a:rPr lang="en-US" dirty="0"/>
              <a:t>See if one attachment might be able to accomplish more than one 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 RUBRIC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290085"/>
            <a:ext cx="3684237" cy="4648200"/>
          </a:xfrm>
        </p:spPr>
        <p:txBody>
          <a:bodyPr/>
          <a:lstStyle/>
          <a:p>
            <a:r>
              <a:rPr lang="en-US" sz="1600" b="1" u="sng" dirty="0">
                <a:solidFill>
                  <a:srgbClr val="FF0000"/>
                </a:solidFill>
              </a:rPr>
              <a:t>Mechanical </a:t>
            </a:r>
            <a:r>
              <a:rPr lang="en-US" sz="1600" b="1" u="sng" dirty="0" smtClean="0">
                <a:solidFill>
                  <a:srgbClr val="FF0000"/>
                </a:solidFill>
              </a:rPr>
              <a:t>Design: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1400" dirty="0" smtClean="0"/>
              <a:t>Durable</a:t>
            </a:r>
            <a:r>
              <a:rPr lang="en-US" sz="1400" dirty="0"/>
              <a:t>, efficient, and capable </a:t>
            </a:r>
            <a:r>
              <a:rPr lang="en-US" sz="1400" dirty="0" smtClean="0"/>
              <a:t>of executing tasks</a:t>
            </a:r>
            <a:endParaRPr lang="en-US" sz="1400" dirty="0"/>
          </a:p>
          <a:p>
            <a:r>
              <a:rPr lang="en-US" sz="1600" b="1" u="sng" dirty="0" smtClean="0">
                <a:solidFill>
                  <a:srgbClr val="FF0000"/>
                </a:solidFill>
              </a:rPr>
              <a:t>Programming: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1400" dirty="0" smtClean="0"/>
              <a:t>Clear and concise code </a:t>
            </a:r>
            <a:r>
              <a:rPr lang="en-US" sz="1400" dirty="0"/>
              <a:t>that allows the robot to </a:t>
            </a:r>
            <a:r>
              <a:rPr lang="en-US" sz="1400" dirty="0" smtClean="0"/>
              <a:t>be autonomous </a:t>
            </a:r>
            <a:r>
              <a:rPr lang="en-US" sz="1400" dirty="0"/>
              <a:t>and consistent</a:t>
            </a:r>
          </a:p>
          <a:p>
            <a:r>
              <a:rPr lang="en-US" sz="1600" b="1" u="sng" dirty="0">
                <a:solidFill>
                  <a:srgbClr val="FF0000"/>
                </a:solidFill>
              </a:rPr>
              <a:t>Strategy &amp; </a:t>
            </a:r>
            <a:r>
              <a:rPr lang="en-US" sz="1600" b="1" u="sng" dirty="0" smtClean="0">
                <a:solidFill>
                  <a:srgbClr val="FF0000"/>
                </a:solidFill>
              </a:rPr>
              <a:t>Innovation</a:t>
            </a:r>
          </a:p>
          <a:p>
            <a:pPr lvl="1"/>
            <a:r>
              <a:rPr lang="en-US" sz="1400" dirty="0" smtClean="0"/>
              <a:t>Clever robot designs and programming and well developed strategy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https://a624fe64-a-6178675b-s-sites.googlegroups.com/a/parishepiscopal.org/parish-fll-digital-lab-notebooks/parish-panthers-kilo/my-block-skills-lab-strategy/Robot%20Design%20Rubric.jpg?attachauth=ANoY7cpnVBZ6CYr_QMP7z7cr6lWN7rU4dwsevekc3uMYzJV5xky2r28hpHJ5Nrixb6kvFyRyIAS3jeVeKu5BVKxvR7RbLaaY0Kd2gsoC3X1udQcjB_V6gCr48wTeJ0n7oufDVr29Qnne0mbGFskxODkDcC1vFojP5QvlJuLYaf_HYV-ibDLjfZdqc-DpL9NOJpsGNzDVRYzHwgyNfkL8hkfdS9HF18R7Fn6jPDbNbS8g1a-5KSQKfnUVUHKEvEPQmzEcHgdftKMOnzh0yjoDZompbIQ_7Q24Bm6mAo5P7ooWDeZ8RnXv_eJ_mpDqM6ne14h9p9doybgiioF99HRRTDziiarIVoEPag%3D%3D&amp;attredirects=0">
            <a:extLst>
              <a:ext uri="{FF2B5EF4-FFF2-40B4-BE49-F238E27FC236}">
                <a16:creationId xmlns:a16="http://schemas.microsoft.com/office/drawing/2014/main" xmlns="" id="{AED31455-71E4-4190-9AF5-516C89A5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7174" y="1185148"/>
            <a:ext cx="3931143" cy="50876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330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3052" y="1413571"/>
            <a:ext cx="5020294" cy="47357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7" y="1524000"/>
            <a:ext cx="3205145" cy="4648200"/>
          </a:xfrm>
        </p:spPr>
        <p:txBody>
          <a:bodyPr>
            <a:normAutofit/>
          </a:bodyPr>
          <a:lstStyle/>
          <a:p>
            <a:r>
              <a:rPr lang="en-US" dirty="0" err="1"/>
              <a:t>DroidBot</a:t>
            </a:r>
            <a:r>
              <a:rPr lang="en-US" dirty="0"/>
              <a:t> is recommended by FIRST </a:t>
            </a:r>
            <a:r>
              <a:rPr lang="en-US" dirty="0" smtClean="0"/>
              <a:t>Steps (curriculum </a:t>
            </a:r>
            <a:r>
              <a:rPr lang="en-US" dirty="0"/>
              <a:t>written by </a:t>
            </a:r>
            <a:r>
              <a:rPr lang="en-US" dirty="0" smtClean="0"/>
              <a:t>FIRST)</a:t>
            </a:r>
          </a:p>
          <a:p>
            <a:r>
              <a:rPr lang="en-US" dirty="0" smtClean="0"/>
              <a:t>Link for FIRST Steps http</a:t>
            </a:r>
            <a:r>
              <a:rPr lang="en-US" dirty="0"/>
              <a:t>://</a:t>
            </a:r>
            <a:r>
              <a:rPr lang="en-US" dirty="0" err="1"/>
              <a:t>info.firstinspires.org</a:t>
            </a:r>
            <a:r>
              <a:rPr lang="en-US" dirty="0"/>
              <a:t>/</a:t>
            </a:r>
            <a:r>
              <a:rPr lang="en-US" dirty="0" err="1"/>
              <a:t>fllfirststepsrequest</a:t>
            </a:r>
            <a:endParaRPr lang="en-US" dirty="0" smtClean="0"/>
          </a:p>
          <a:p>
            <a:r>
              <a:rPr lang="en-US" dirty="0" smtClean="0"/>
              <a:t>Can download design from EV3Lessons</a:t>
            </a:r>
            <a:endParaRPr lang="en-US" dirty="0"/>
          </a:p>
          <a:p>
            <a:r>
              <a:rPr lang="en-US" dirty="0" smtClean="0"/>
              <a:t>Consider </a:t>
            </a:r>
            <a:r>
              <a:rPr lang="en-US" dirty="0"/>
              <a:t>adding these </a:t>
            </a:r>
            <a:r>
              <a:rPr lang="en-US" dirty="0" smtClean="0"/>
              <a:t>features basic </a:t>
            </a:r>
            <a:r>
              <a:rPr lang="en-US" dirty="0"/>
              <a:t>to your robot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64592" y="5459884"/>
            <a:ext cx="1845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Outer </a:t>
            </a:r>
            <a:r>
              <a:rPr lang="en-US" dirty="0" smtClean="0">
                <a:solidFill>
                  <a:srgbClr val="FF0000"/>
                </a:solidFill>
              </a:rPr>
              <a:t>wall to align and keep wheels in place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75329" y="1238377"/>
            <a:ext cx="28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Sturdy</a:t>
            </a:r>
            <a:r>
              <a:rPr lang="en-US">
                <a:solidFill>
                  <a:srgbClr val="FF0000"/>
                </a:solidFill>
              </a:rPr>
              <a:t>, </a:t>
            </a:r>
            <a:r>
              <a:rPr lang="en-US" smtClean="0">
                <a:solidFill>
                  <a:srgbClr val="FF0000"/>
                </a:solidFill>
              </a:rPr>
              <a:t> well-balanced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97121" y="1546498"/>
            <a:ext cx="1845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 to charging </a:t>
            </a:r>
            <a:r>
              <a:rPr lang="en-US" dirty="0" smtClean="0">
                <a:solidFill>
                  <a:srgbClr val="FF0000"/>
                </a:solidFill>
              </a:rPr>
              <a:t>port and USB port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7804" y="2742291"/>
            <a:ext cx="1008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 color sensors to align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34325" y="5169983"/>
            <a:ext cx="141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Compact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PROGRAM: EV3LESSONS.com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08" y="1516182"/>
            <a:ext cx="4459718" cy="4207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868" y="1170056"/>
            <a:ext cx="4568479" cy="4207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7794" y="1719378"/>
            <a:ext cx="4435582" cy="4207281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RECOMMENDED </a:t>
            </a:r>
            <a:r>
              <a:rPr lang="en-US" dirty="0"/>
              <a:t>PROGRAMMING </a:t>
            </a:r>
            <a:r>
              <a:rPr lang="en-US" dirty="0" smtClean="0"/>
              <a:t>CONCEPTS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Beginner Team</a:t>
            </a:r>
          </a:p>
          <a:p>
            <a:pPr lvl="1"/>
            <a:r>
              <a:rPr lang="en-US" dirty="0"/>
              <a:t>Move Until a Color (a line on the mat)</a:t>
            </a:r>
          </a:p>
          <a:p>
            <a:pPr lvl="1"/>
            <a:r>
              <a:rPr lang="en-US" dirty="0"/>
              <a:t>Move Until Touch (wall or mission model)</a:t>
            </a:r>
          </a:p>
          <a:p>
            <a:pPr lvl="1"/>
            <a:r>
              <a:rPr lang="en-US" dirty="0"/>
              <a:t>Move Until Ultrasonic (a mission model)</a:t>
            </a:r>
          </a:p>
          <a:p>
            <a:pPr lvl="1"/>
            <a:r>
              <a:rPr lang="en-US" dirty="0"/>
              <a:t>Loops and Switches</a:t>
            </a:r>
          </a:p>
          <a:p>
            <a:pPr lvl="1"/>
            <a:r>
              <a:rPr lang="en-US" dirty="0"/>
              <a:t>Comments in code</a:t>
            </a:r>
          </a:p>
          <a:p>
            <a:pPr lvl="1"/>
            <a:r>
              <a:rPr lang="en-US" dirty="0"/>
              <a:t>Basic Line Follower</a:t>
            </a:r>
          </a:p>
          <a:p>
            <a:pPr lvl="1"/>
            <a:endParaRPr lang="en-US" dirty="0"/>
          </a:p>
          <a:p>
            <a:r>
              <a:rPr lang="en-US" b="1" dirty="0"/>
              <a:t>Intermediate Team</a:t>
            </a:r>
          </a:p>
          <a:p>
            <a:pPr lvl="1"/>
            <a:r>
              <a:rPr lang="en-US" dirty="0"/>
              <a:t>Using My Blocks (reusable code blocks)</a:t>
            </a:r>
          </a:p>
          <a:p>
            <a:pPr lvl="1"/>
            <a:r>
              <a:rPr lang="en-US" dirty="0"/>
              <a:t>Align on a Line/Squaring on a Line (increasing reliability)</a:t>
            </a:r>
          </a:p>
          <a:p>
            <a:pPr lvl="1"/>
            <a:r>
              <a:rPr lang="en-US" dirty="0"/>
              <a:t>Parallel Beams</a:t>
            </a:r>
          </a:p>
          <a:p>
            <a:pPr lvl="1"/>
            <a:r>
              <a:rPr lang="en-US" dirty="0"/>
              <a:t>Intermediate-level Line Follower (3-state, proportional)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PARTS OF FIRST LEGO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539" y="1205494"/>
            <a:ext cx="4267807" cy="3697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2365" y="3042721"/>
            <a:ext cx="307062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Core </a:t>
            </a:r>
            <a:r>
              <a:rPr lang="en-US" b="1" dirty="0" smtClean="0">
                <a:solidFill>
                  <a:schemeClr val="bg1"/>
                </a:solidFill>
              </a:rPr>
              <a:t>Values: </a:t>
            </a:r>
            <a:r>
              <a:rPr lang="en-US" dirty="0" smtClean="0">
                <a:solidFill>
                  <a:schemeClr val="bg1"/>
                </a:solidFill>
              </a:rPr>
              <a:t>Demonstrate teamwork and cooperation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365" y="3876626"/>
            <a:ext cx="307679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Research </a:t>
            </a:r>
            <a:r>
              <a:rPr lang="en-US" b="1" dirty="0" smtClean="0"/>
              <a:t>Project: </a:t>
            </a:r>
            <a:r>
              <a:rPr lang="en-US" dirty="0" smtClean="0"/>
              <a:t>Develop an innovative solution for a real-world problem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2365" y="1377819"/>
            <a:ext cx="3072384" cy="147732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Robot Game: </a:t>
            </a:r>
            <a:r>
              <a:rPr lang="en-US" dirty="0" smtClean="0">
                <a:solidFill>
                  <a:schemeClr val="bg1"/>
                </a:solidFill>
              </a:rPr>
              <a:t>Design &amp; program a MINDSTORMS robot to autonomously complete missions in 2.5 mins on a themed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647" y="5264529"/>
            <a:ext cx="801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</a:rPr>
              <a:t>Spend </a:t>
            </a:r>
            <a:r>
              <a:rPr lang="en-US" sz="3600" b="1" dirty="0">
                <a:solidFill>
                  <a:srgbClr val="00B050"/>
                </a:solidFill>
              </a:rPr>
              <a:t>time on all three parts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43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943482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YOU INCREASE RELIABILITY?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Consistent aligning in base</a:t>
            </a:r>
            <a:endParaRPr lang="en-US" dirty="0"/>
          </a:p>
          <a:p>
            <a:r>
              <a:rPr lang="en-US" dirty="0" smtClean="0"/>
              <a:t>Frequent aligning during </a:t>
            </a:r>
            <a:r>
              <a:rPr lang="en-US" dirty="0"/>
              <a:t>a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20" y="2425220"/>
            <a:ext cx="7282568" cy="353682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2880BF2-99F8-48B3-AAAD-F051BD1CFD4A}"/>
              </a:ext>
            </a:extLst>
          </p:cNvPr>
          <p:cNvSpPr/>
          <p:nvPr/>
        </p:nvSpPr>
        <p:spPr>
          <a:xfrm>
            <a:off x="8039772" y="1161151"/>
            <a:ext cx="1025098" cy="459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Points in Base are Critical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74" y="1505616"/>
            <a:ext cx="5955475" cy="4654528"/>
          </a:xfrm>
        </p:spPr>
        <p:txBody>
          <a:bodyPr>
            <a:normAutofit/>
          </a:bodyPr>
          <a:lstStyle/>
          <a:p>
            <a:r>
              <a:rPr lang="en-US" dirty="0"/>
              <a:t>In FIRST LEGO League, teams need to figure out where to start in base</a:t>
            </a:r>
          </a:p>
          <a:p>
            <a:pPr lvl="1"/>
            <a:r>
              <a:rPr lang="en-US" dirty="0"/>
              <a:t>Jigs: a LEGO ruler/wall that your robot can align against them in base</a:t>
            </a:r>
          </a:p>
          <a:p>
            <a:pPr lvl="1"/>
            <a:r>
              <a:rPr lang="en-US" dirty="0"/>
              <a:t>Same start each time: pick one spot and start there no matter what the mission for easy starts</a:t>
            </a:r>
          </a:p>
          <a:p>
            <a:pPr lvl="1"/>
            <a:r>
              <a:rPr lang="en-US" dirty="0" smtClean="0"/>
              <a:t>Marks/Radial lines: </a:t>
            </a:r>
            <a:r>
              <a:rPr lang="en-US" dirty="0"/>
              <a:t>Use the </a:t>
            </a:r>
            <a:r>
              <a:rPr lang="en-US" dirty="0" smtClean="0"/>
              <a:t>marks </a:t>
            </a:r>
            <a:r>
              <a:rPr lang="en-US" dirty="0"/>
              <a:t>to pick a starting spot for each run</a:t>
            </a:r>
          </a:p>
          <a:p>
            <a:pPr lvl="1"/>
            <a:r>
              <a:rPr lang="en-US" dirty="0"/>
              <a:t>Words: Base has words. If you aren’t near an inch mark, pick a word or letter to start on.	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6903105" y="1661352"/>
            <a:ext cx="1793706" cy="194948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>
            <a:off x="6875308" y="2502449"/>
            <a:ext cx="768731" cy="980312"/>
          </a:xfrm>
          <a:prstGeom prst="rtTriangle">
            <a:avLst/>
          </a:prstGeom>
          <a:solidFill>
            <a:srgbClr val="FFFFFF"/>
          </a:solidFill>
          <a:ln w="76200" cmpd="sng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3627525">
            <a:off x="7306682" y="2384434"/>
            <a:ext cx="674712" cy="701814"/>
            <a:chOff x="7631605" y="3030052"/>
            <a:chExt cx="674712" cy="701814"/>
          </a:xfrm>
        </p:grpSpPr>
        <p:sp>
          <p:nvSpPr>
            <p:cNvPr id="10" name="Rounded Rectangle 9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 rot="16200000">
            <a:off x="6534140" y="3013331"/>
            <a:ext cx="913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 a jig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5795415" y="2590020"/>
            <a:ext cx="1929323" cy="1326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91798" y="3532946"/>
            <a:ext cx="1982902" cy="880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rot="16200000">
            <a:off x="8038345" y="1896583"/>
            <a:ext cx="617733" cy="593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6953091" y="3969564"/>
            <a:ext cx="1793706" cy="194948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7667566" y="4107411"/>
            <a:ext cx="674712" cy="701814"/>
            <a:chOff x="7631605" y="3030052"/>
            <a:chExt cx="674712" cy="701814"/>
          </a:xfrm>
        </p:grpSpPr>
        <p:sp>
          <p:nvSpPr>
            <p:cNvPr id="29" name="Rounded Rectangle 28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798240" y="5472998"/>
            <a:ext cx="913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 marks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845401" y="4898232"/>
            <a:ext cx="1929323" cy="1326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41784" y="5841158"/>
            <a:ext cx="1982902" cy="880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7053945" y="404745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217486" y="405503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369886" y="404033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529434" y="405503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92975" y="406261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845375" y="404791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04923" y="406261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168464" y="407019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320864" y="405549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381742" y="1505616"/>
            <a:ext cx="11141" cy="47455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32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1219" y="4540476"/>
            <a:ext cx="1747748" cy="169460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10937 -0.15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7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3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Errors Accumulate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By the time you get to the far side of the table, you are no longer in the right position</a:t>
            </a:r>
          </a:p>
          <a:p>
            <a:r>
              <a:rPr lang="en-US"/>
              <a:t>Solution: Repeat alignment techniques multiple times in a run for better reliability (see next slide)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 rot="5136764">
            <a:off x="791013" y="3734291"/>
            <a:ext cx="674712" cy="701814"/>
            <a:chOff x="7631605" y="3030052"/>
            <a:chExt cx="674712" cy="701814"/>
          </a:xfrm>
        </p:grpSpPr>
        <p:sp>
          <p:nvSpPr>
            <p:cNvPr id="6" name="Rounded Rectangle 5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Connector 9"/>
          <p:cNvCxnSpPr>
            <a:stCxn id="6" idx="2"/>
          </p:cNvCxnSpPr>
          <p:nvPr/>
        </p:nvCxnSpPr>
        <p:spPr>
          <a:xfrm flipV="1">
            <a:off x="778677" y="3553628"/>
            <a:ext cx="6351582" cy="560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016404" y="3744144"/>
            <a:ext cx="1187198" cy="63769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Model 1</a:t>
            </a:r>
          </a:p>
        </p:txBody>
      </p:sp>
      <p:grpSp>
        <p:nvGrpSpPr>
          <p:cNvPr id="13" name="Group 12"/>
          <p:cNvGrpSpPr/>
          <p:nvPr/>
        </p:nvGrpSpPr>
        <p:grpSpPr>
          <a:xfrm rot="5136764">
            <a:off x="834104" y="4726338"/>
            <a:ext cx="674712" cy="701814"/>
            <a:chOff x="7631605" y="3030052"/>
            <a:chExt cx="674712" cy="701814"/>
          </a:xfrm>
        </p:grpSpPr>
        <p:sp>
          <p:nvSpPr>
            <p:cNvPr id="14" name="Rounded Rectangle 13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>
            <a:stCxn id="14" idx="2"/>
          </p:cNvCxnSpPr>
          <p:nvPr/>
        </p:nvCxnSpPr>
        <p:spPr>
          <a:xfrm flipV="1">
            <a:off x="821768" y="4545675"/>
            <a:ext cx="6351582" cy="560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821469" y="4736191"/>
            <a:ext cx="1187198" cy="63769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Model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0.06042 -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2222E-6 L 0.65191 -0.073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87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You on the FLL 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74" y="1312986"/>
            <a:ext cx="5797540" cy="4847158"/>
          </a:xfrm>
        </p:spPr>
        <p:txBody>
          <a:bodyPr/>
          <a:lstStyle/>
          <a:p>
            <a:r>
              <a:rPr lang="en-US" dirty="0"/>
              <a:t>Consider these alignment strategies that are commonly used: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Move until a sensor reading</a:t>
            </a:r>
            <a:r>
              <a:rPr lang="en-US" dirty="0"/>
              <a:t>– E.g., travel until you find a line so you know where you are on the mat (See Beginner: Color, Ultrasonic and Touch Sensors)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Align on walls/mission models </a:t>
            </a:r>
            <a:r>
              <a:rPr lang="en-US" dirty="0"/>
              <a:t>– deliberately back into a wall/model to straighten out (note: You may stall doing this </a:t>
            </a:r>
            <a:r>
              <a:rPr lang="mr-IN" dirty="0"/>
              <a:t>–</a:t>
            </a:r>
            <a:r>
              <a:rPr lang="en-US" dirty="0"/>
              <a:t> Tip: use move seconds or a touch sensor)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Square/Align on lines</a:t>
            </a:r>
            <a:r>
              <a:rPr lang="en-US" dirty="0"/>
              <a:t> –If you are moving angled, you can straighten out whenever you see a line. (See Advanced: Squaring Lesson)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716194" y="4019734"/>
            <a:ext cx="1861911" cy="11139"/>
          </a:xfrm>
          <a:prstGeom prst="line">
            <a:avLst/>
          </a:prstGeom>
          <a:ln w="5715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59819" y="5090205"/>
            <a:ext cx="1187198" cy="534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Model</a:t>
            </a:r>
          </a:p>
        </p:txBody>
      </p:sp>
      <p:grpSp>
        <p:nvGrpSpPr>
          <p:cNvPr id="13" name="Group 12"/>
          <p:cNvGrpSpPr/>
          <p:nvPr/>
        </p:nvGrpSpPr>
        <p:grpSpPr>
          <a:xfrm rot="20348756">
            <a:off x="7374064" y="3307692"/>
            <a:ext cx="674712" cy="701814"/>
            <a:chOff x="7631605" y="3030052"/>
            <a:chExt cx="674712" cy="701814"/>
          </a:xfrm>
        </p:grpSpPr>
        <p:sp>
          <p:nvSpPr>
            <p:cNvPr id="10" name="Rounded Rectangle 9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7049862" y="2699659"/>
            <a:ext cx="1483679" cy="668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5400000">
            <a:off x="7907452" y="2132015"/>
            <a:ext cx="1202134" cy="668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 rot="9502273">
            <a:off x="7412639" y="1823845"/>
            <a:ext cx="674712" cy="701814"/>
            <a:chOff x="7631605" y="3030052"/>
            <a:chExt cx="674712" cy="701814"/>
          </a:xfrm>
        </p:grpSpPr>
        <p:sp>
          <p:nvSpPr>
            <p:cNvPr id="21" name="Rounded Rectangle 20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490940" y="2220642"/>
            <a:ext cx="91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Back into walls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9906" y="3522236"/>
            <a:ext cx="91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Square on a line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903" y="4569735"/>
            <a:ext cx="91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Align on a mission model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054534" y="1508948"/>
            <a:ext cx="11141" cy="47455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34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BCD8B64-D1FC-41DA-886F-E2A7E1A0C079}"/>
              </a:ext>
            </a:extLst>
          </p:cNvPr>
          <p:cNvGrpSpPr/>
          <p:nvPr/>
        </p:nvGrpSpPr>
        <p:grpSpPr>
          <a:xfrm rot="9502273">
            <a:off x="7503726" y="4239424"/>
            <a:ext cx="674712" cy="701814"/>
            <a:chOff x="7631605" y="3030052"/>
            <a:chExt cx="674712" cy="701814"/>
          </a:xfrm>
        </p:grpSpPr>
        <p:sp>
          <p:nvSpPr>
            <p:cNvPr id="30" name="Rounded Rectangle 20">
              <a:extLst>
                <a:ext uri="{FF2B5EF4-FFF2-40B4-BE49-F238E27FC236}">
                  <a16:creationId xmlns:a16="http://schemas.microsoft.com/office/drawing/2014/main" xmlns="" id="{36CBC34B-6A44-4ED1-B692-8D915F3F9A4A}"/>
                </a:ext>
              </a:extLst>
            </p:cNvPr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C08267E9-915D-453A-B59B-A1D6E5634CA5}"/>
                </a:ext>
              </a:extLst>
            </p:cNvPr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04E43E3C-B7A5-4877-80B9-3DDA93D39E12}"/>
                </a:ext>
              </a:extLst>
            </p:cNvPr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00382 0.028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0382 0.028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WHY USE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sensors </a:t>
            </a:r>
            <a:r>
              <a:rPr lang="en-US" dirty="0"/>
              <a:t>in FIRST LEGO </a:t>
            </a:r>
            <a:r>
              <a:rPr lang="en-US" dirty="0" smtClean="0"/>
              <a:t>League is very important (even in your rookie year)</a:t>
            </a:r>
            <a:endParaRPr lang="en-US" dirty="0"/>
          </a:p>
          <a:p>
            <a:r>
              <a:rPr lang="en-US" dirty="0"/>
              <a:t>Sensors improve </a:t>
            </a:r>
            <a:r>
              <a:rPr lang="en-US" dirty="0" smtClean="0"/>
              <a:t>reliability</a:t>
            </a:r>
          </a:p>
          <a:p>
            <a:r>
              <a:rPr lang="en-US" dirty="0" smtClean="0"/>
              <a:t>Sensors can help you know where you are during a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2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9165" y="1159461"/>
            <a:ext cx="3223143" cy="1593135"/>
          </a:xfrm>
          <a:ln w="127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1800" dirty="0" smtClean="0"/>
              <a:t>State-Specific Information</a:t>
            </a:r>
          </a:p>
          <a:p>
            <a:pPr lvl="1"/>
            <a:r>
              <a:rPr lang="en-US" sz="1600" dirty="0" smtClean="0"/>
              <a:t>How to register</a:t>
            </a:r>
            <a:endParaRPr lang="en-US" sz="1600" dirty="0"/>
          </a:p>
          <a:p>
            <a:pPr lvl="1"/>
            <a:r>
              <a:rPr lang="en-US" sz="1600" dirty="0" smtClean="0"/>
              <a:t>Forums</a:t>
            </a:r>
          </a:p>
          <a:p>
            <a:pPr lvl="1"/>
            <a:r>
              <a:rPr lang="en-US" sz="1600" dirty="0" smtClean="0"/>
              <a:t>Senior Mentor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0308" y="1137142"/>
            <a:ext cx="4911969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EV3Lessons</a:t>
            </a:r>
          </a:p>
          <a:p>
            <a:pPr lvl="1"/>
            <a:r>
              <a:rPr lang="en-US" sz="1600" dirty="0" smtClean="0"/>
              <a:t>Programming Lessons</a:t>
            </a:r>
          </a:p>
          <a:p>
            <a:pPr lvl="1"/>
            <a:r>
              <a:rPr lang="en-US" sz="1600" dirty="0" smtClean="0"/>
              <a:t>Coach’s Corner  - Tips from coaches around the world</a:t>
            </a:r>
          </a:p>
          <a:p>
            <a:pPr lvl="1"/>
            <a:r>
              <a:rPr lang="en-US" sz="1600" dirty="0" smtClean="0"/>
              <a:t>Team Building Activities</a:t>
            </a:r>
          </a:p>
          <a:p>
            <a:pPr lvl="1"/>
            <a:r>
              <a:rPr lang="en-US" sz="1600" dirty="0" smtClean="0"/>
              <a:t>Scoring Tool for Hydro Dynamics - </a:t>
            </a:r>
            <a:r>
              <a:rPr lang="en-US" sz="1400" dirty="0" smtClean="0">
                <a:hlinkClick r:id="rId2"/>
              </a:rPr>
              <a:t>http://ev3lessons.com/resources/scorer/index.html</a:t>
            </a:r>
            <a:endParaRPr lang="en-US" sz="1400" dirty="0" smtClean="0"/>
          </a:p>
          <a:p>
            <a:pPr lvl="1"/>
            <a:r>
              <a:rPr lang="en-US" sz="1600" dirty="0" smtClean="0"/>
              <a:t>Sketch Planner - http://ev3lessons.com/resources/</a:t>
            </a:r>
            <a:r>
              <a:rPr lang="en-US" sz="1600" dirty="0" err="1" smtClean="0"/>
              <a:t>drawplan</a:t>
            </a:r>
            <a:endParaRPr lang="en-US" sz="1600" dirty="0" smtClean="0"/>
          </a:p>
          <a:p>
            <a:r>
              <a:rPr lang="en-US" sz="1800" dirty="0" smtClean="0"/>
              <a:t>FIRST Steps:</a:t>
            </a:r>
          </a:p>
          <a:p>
            <a:pPr lvl="1"/>
            <a:r>
              <a:rPr lang="en-US" sz="1600" dirty="0" smtClean="0"/>
              <a:t>http://</a:t>
            </a:r>
            <a:r>
              <a:rPr lang="en-US" sz="1600" dirty="0" err="1" smtClean="0"/>
              <a:t>info.firstinspires.org</a:t>
            </a:r>
            <a:r>
              <a:rPr lang="en-US" sz="1600" dirty="0" smtClean="0"/>
              <a:t>/</a:t>
            </a:r>
            <a:r>
              <a:rPr lang="en-US" sz="1600" dirty="0" err="1" smtClean="0"/>
              <a:t>fllfirststepsrequest</a:t>
            </a:r>
            <a:endParaRPr lang="en-US" sz="1600" dirty="0" smtClean="0"/>
          </a:p>
          <a:p>
            <a:r>
              <a:rPr lang="en-US" sz="1800" dirty="0" smtClean="0"/>
              <a:t>Hydro Dynamics Challenge Documents (including build instructions, field setup, and rubrics):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  <a:hlinkClick r:id="rId3"/>
              </a:rPr>
              <a:t>http://www.firstlegoleague.org/challenge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Explosion 2 8"/>
          <p:cNvSpPr/>
          <p:nvPr/>
        </p:nvSpPr>
        <p:spPr>
          <a:xfrm>
            <a:off x="5847794" y="3888236"/>
            <a:ext cx="3115612" cy="11644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Customize this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8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presentation was created and complied by Sanjay and Arvind Seshan (EV3Lessons).</a:t>
            </a:r>
          </a:p>
          <a:p>
            <a:r>
              <a:rPr lang="en-US" dirty="0"/>
              <a:t>Thank you to </a:t>
            </a:r>
            <a:r>
              <a:rPr lang="en-US" dirty="0" err="1"/>
              <a:t>Ibot</a:t>
            </a:r>
            <a:r>
              <a:rPr lang="en-US" dirty="0"/>
              <a:t> </a:t>
            </a:r>
            <a:r>
              <a:rPr lang="en-US" dirty="0" err="1"/>
              <a:t>Braniacs</a:t>
            </a:r>
            <a:r>
              <a:rPr lang="en-US" dirty="0"/>
              <a:t> for collaborating on an earlier draft of this presentation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are free to use and modify this presentation for your own workshops. We have indicated slides that need to be customized for your region/state</a:t>
            </a:r>
          </a:p>
          <a:p>
            <a:r>
              <a:rPr lang="en-US" dirty="0" smtClean="0"/>
              <a:t>The programming lessons are available on EV3Lessons.com</a:t>
            </a:r>
          </a:p>
          <a:p>
            <a:r>
              <a:rPr lang="en-US" dirty="0" smtClean="0"/>
              <a:t>All photographs were taken by EV3Lessons/Not the Droids You Are Looking for unless indicated and may be freely used with credit if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8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HIERARCHY IN YOUR STATE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70403266"/>
              </p:ext>
            </p:extLst>
          </p:nvPr>
        </p:nvGraphicFramePr>
        <p:xfrm>
          <a:off x="431313" y="1844017"/>
          <a:ext cx="844796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187" y="2874379"/>
            <a:ext cx="2796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November-December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312081" y="2148584"/>
            <a:ext cx="2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December-January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295445" y="1490183"/>
            <a:ext cx="2187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April-June</a:t>
            </a:r>
            <a:endParaRPr lang="en-US" sz="1600" dirty="0"/>
          </a:p>
        </p:txBody>
      </p:sp>
      <p:sp>
        <p:nvSpPr>
          <p:cNvPr id="8" name="L-Shape 7"/>
          <p:cNvSpPr/>
          <p:nvPr/>
        </p:nvSpPr>
        <p:spPr>
          <a:xfrm rot="5400000">
            <a:off x="6820032" y="3632815"/>
            <a:ext cx="1580135" cy="262931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6569320" y="4486006"/>
            <a:ext cx="2309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GLOBAL INNOVATION AWARD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95444" y="3782684"/>
            <a:ext cx="2187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March-June</a:t>
            </a:r>
            <a:endParaRPr lang="en-US" sz="1600" dirty="0"/>
          </a:p>
        </p:txBody>
      </p:sp>
      <p:sp>
        <p:nvSpPr>
          <p:cNvPr id="11" name="Explosion 2 10"/>
          <p:cNvSpPr/>
          <p:nvPr/>
        </p:nvSpPr>
        <p:spPr>
          <a:xfrm>
            <a:off x="243680" y="1125415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0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5411" y="3617519"/>
            <a:ext cx="513749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Core </a:t>
            </a:r>
            <a:r>
              <a:rPr lang="en-US" b="1" dirty="0" smtClean="0">
                <a:solidFill>
                  <a:schemeClr val="bg1"/>
                </a:solidFill>
              </a:rPr>
              <a:t>Values: </a:t>
            </a:r>
            <a:r>
              <a:rPr lang="en-US" dirty="0" smtClean="0">
                <a:solidFill>
                  <a:schemeClr val="bg1"/>
                </a:solidFill>
              </a:rPr>
              <a:t>Inspiration, Teamwork, Gracious Professionalism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700" y="2872298"/>
            <a:ext cx="514782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Research </a:t>
            </a:r>
            <a:r>
              <a:rPr lang="en-US" b="1" dirty="0" smtClean="0"/>
              <a:t>Project: </a:t>
            </a:r>
            <a:r>
              <a:rPr lang="en-US" dirty="0" smtClean="0"/>
              <a:t>Research, Innovative Solution, Presentation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7700" y="2127077"/>
            <a:ext cx="514043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Robot Game: </a:t>
            </a:r>
            <a:r>
              <a:rPr lang="en-US" dirty="0" smtClean="0">
                <a:solidFill>
                  <a:schemeClr val="bg1"/>
                </a:solidFill>
              </a:rPr>
              <a:t>Robot Design, Programming, Strategy &amp; Innovation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470" y="4694873"/>
            <a:ext cx="8560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Different tournaments give a different number awards based on the region as well as how large the tournament is. </a:t>
            </a:r>
          </a:p>
          <a:p>
            <a:pPr algn="ctr"/>
            <a:r>
              <a:rPr lang="en-US" b="1" dirty="0" smtClean="0"/>
              <a:t>Please check with your region.</a:t>
            </a:r>
            <a:endParaRPr lang="en-US" b="1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91022" y="2342672"/>
            <a:ext cx="3072384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Champion’s Award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Best all-rounded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Must make 40% cut-off in Robot Performance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2421" y="1381856"/>
            <a:ext cx="514043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Robot Performance: </a:t>
            </a:r>
            <a:r>
              <a:rPr lang="en-US" dirty="0" smtClean="0"/>
              <a:t>Highest robot </a:t>
            </a:r>
            <a:r>
              <a:rPr lang="en-US" smtClean="0"/>
              <a:t>performance scores</a:t>
            </a:r>
            <a:endParaRPr lang="en-US" dirty="0"/>
          </a:p>
        </p:txBody>
      </p:sp>
      <p:sp>
        <p:nvSpPr>
          <p:cNvPr id="14" name="Explosion 2 13"/>
          <p:cNvSpPr/>
          <p:nvPr/>
        </p:nvSpPr>
        <p:spPr>
          <a:xfrm>
            <a:off x="5707371" y="570606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49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HIGH LEVEL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1) Read the challenge documents carefully (videos of missions/rules do not count). Read an updates posted during the season.</a:t>
            </a:r>
          </a:p>
          <a:p>
            <a:pPr marL="0" indent="0">
              <a:buNone/>
            </a:pPr>
            <a:r>
              <a:rPr lang="en-US" dirty="0" smtClean="0"/>
              <a:t>2) Refer to the rubrics provided by FIRST often. The rubrics will help a team know what they need to do in each category</a:t>
            </a:r>
          </a:p>
          <a:p>
            <a:pPr marL="0" indent="0">
              <a:buNone/>
            </a:pPr>
            <a:r>
              <a:rPr lang="en-US" dirty="0" smtClean="0"/>
              <a:t>3) Develop your own team style. Set your own goals.</a:t>
            </a:r>
          </a:p>
          <a:p>
            <a:pPr marL="0" indent="0">
              <a:buNone/>
            </a:pPr>
            <a:r>
              <a:rPr lang="en-US" dirty="0" smtClean="0"/>
              <a:t>4) Make mistakes </a:t>
            </a:r>
            <a:r>
              <a:rPr lang="mr-IN" dirty="0" smtClean="0"/>
              <a:t>–</a:t>
            </a:r>
            <a:r>
              <a:rPr lang="en-US" dirty="0" smtClean="0"/>
              <a:t> Learn </a:t>
            </a:r>
            <a:r>
              <a:rPr lang="mr-IN" dirty="0" smtClean="0"/>
              <a:t>–</a:t>
            </a:r>
            <a:r>
              <a:rPr lang="en-US" dirty="0" smtClean="0"/>
              <a:t> Revise. It’s all part of the process.</a:t>
            </a:r>
          </a:p>
          <a:p>
            <a:pPr marL="0" indent="0">
              <a:buNone/>
            </a:pPr>
            <a:r>
              <a:rPr lang="en-US" dirty="0" smtClean="0"/>
              <a:t>5) Make sure everyone on the team is involved and has an understanding of other sections even if they were not the lead on it</a:t>
            </a:r>
          </a:p>
          <a:p>
            <a:pPr marL="0" indent="0">
              <a:buNone/>
            </a:pPr>
            <a:r>
              <a:rPr lang="en-US" dirty="0"/>
              <a:t>6</a:t>
            </a:r>
            <a:r>
              <a:rPr lang="en-US" dirty="0" smtClean="0"/>
              <a:t>) Don’t hesitate to ask for help. The FIRST community is very supportive.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4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068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VALUES RUBRIC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9760" y="1229624"/>
            <a:ext cx="4383616" cy="4881848"/>
          </a:xfrm>
        </p:spPr>
        <p:txBody>
          <a:bodyPr>
            <a:normAutofit fontScale="92500" lnSpcReduction="20000"/>
          </a:bodyPr>
          <a:lstStyle/>
          <a:p>
            <a:pPr lvl="0">
              <a:spcBef>
                <a:spcPts val="0"/>
              </a:spcBef>
              <a:buClr>
                <a:srgbClr val="9E3611"/>
              </a:buClr>
              <a:buFont typeface="Noto Sans Symbols"/>
              <a:buChar char="▪"/>
            </a:pPr>
            <a:r>
              <a:rPr lang="en-US" dirty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Discovery: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Spend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equal time on all three parts of FLL</a:t>
            </a: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Team Spirit: </a:t>
            </a:r>
            <a:r>
              <a:rPr lang="en-US" dirty="0" smtClean="0">
                <a:ea typeface="Rockwell"/>
                <a:cs typeface="Rockwell"/>
                <a:sym typeface="Rockwell"/>
              </a:rPr>
              <a:t>What’s your </a:t>
            </a:r>
            <a:r>
              <a:rPr lang="en-US" dirty="0">
                <a:ea typeface="Rockwell"/>
                <a:cs typeface="Rockwell"/>
                <a:sym typeface="Rockwell"/>
              </a:rPr>
              <a:t>t</a:t>
            </a:r>
            <a:r>
              <a:rPr lang="en-US" dirty="0" smtClean="0">
                <a:ea typeface="Rockwell"/>
                <a:cs typeface="Rockwell"/>
                <a:sym typeface="Rockwell"/>
              </a:rPr>
              <a:t>eam identity</a:t>
            </a: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Integration</a:t>
            </a:r>
            <a:r>
              <a:rPr lang="en-US" dirty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Use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what you learn outside of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FIRST</a:t>
            </a:r>
          </a:p>
          <a:p>
            <a:pPr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</a:rPr>
              <a:t>Effectiveness: </a:t>
            </a:r>
            <a:r>
              <a:rPr lang="en-US" dirty="0" smtClean="0"/>
              <a:t>How well do you plan the task?</a:t>
            </a:r>
          </a:p>
          <a:p>
            <a:pPr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</a:rPr>
              <a:t>Efficiency: </a:t>
            </a:r>
            <a:r>
              <a:rPr lang="en-US" dirty="0" smtClean="0"/>
              <a:t>How much do you get done?</a:t>
            </a:r>
          </a:p>
          <a:p>
            <a:pPr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</a:rPr>
              <a:t>Kids </a:t>
            </a:r>
            <a:r>
              <a:rPr lang="en-US" dirty="0">
                <a:solidFill>
                  <a:srgbClr val="FF0000"/>
                </a:solidFill>
              </a:rPr>
              <a:t>Do the Work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Is there too much adult involvement?</a:t>
            </a:r>
            <a:endParaRPr lang="en-US" dirty="0">
              <a:ea typeface="Rockwell"/>
              <a:cs typeface="Rockwell"/>
              <a:sym typeface="Rockwell"/>
            </a:endParaRP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Inclusion: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Include all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team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members </a:t>
            </a: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Respect: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Respect teammates</a:t>
            </a:r>
            <a:endParaRPr lang="en-US" dirty="0">
              <a:solidFill>
                <a:schemeClr val="dk1"/>
              </a:solidFill>
              <a:ea typeface="Rockwell"/>
              <a:cs typeface="Rockwell"/>
              <a:sym typeface="Rockwell"/>
            </a:endParaRP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err="1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Coopertition</a:t>
            </a: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Respect other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teams.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Practice good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sportsmanship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.</a:t>
            </a:r>
            <a:endParaRPr lang="en-US" dirty="0">
              <a:solidFill>
                <a:schemeClr val="dk1"/>
              </a:solidFill>
              <a:ea typeface="Rockwell"/>
              <a:cs typeface="Rockwell"/>
              <a:sym typeface="Rockwel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4" t="-650"/>
          <a:stretch/>
        </p:blipFill>
        <p:spPr>
          <a:xfrm>
            <a:off x="439666" y="1229624"/>
            <a:ext cx="3388620" cy="4556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2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VALUES POSTER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3019504" cy="4648200"/>
          </a:xfrm>
        </p:spPr>
        <p:txBody>
          <a:bodyPr/>
          <a:lstStyle/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Used to guide discussion in Core Values judging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Optional in some regions (check with your organizers)</a:t>
            </a:r>
            <a:endParaRPr lang="en-US" dirty="0"/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12" y="1184487"/>
            <a:ext cx="5514896" cy="4347633"/>
          </a:xfrm>
          <a:prstGeom prst="rect">
            <a:avLst/>
          </a:prstGeom>
        </p:spPr>
      </p:pic>
      <p:sp>
        <p:nvSpPr>
          <p:cNvPr id="6" name="Explosion 2 5"/>
          <p:cNvSpPr/>
          <p:nvPr/>
        </p:nvSpPr>
        <p:spPr>
          <a:xfrm>
            <a:off x="257908" y="4155095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2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2814</TotalTime>
  <Words>2233</Words>
  <Application>Microsoft Macintosh PowerPoint</Application>
  <PresentationFormat>On-screen Show (4:3)</PresentationFormat>
  <Paragraphs>351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Mangal</vt:lpstr>
      <vt:lpstr>Noto Sans Symbols</vt:lpstr>
      <vt:lpstr>Rockwell</vt:lpstr>
      <vt:lpstr>Rockwell Condensed</vt:lpstr>
      <vt:lpstr>Rockwell Extra Bold</vt:lpstr>
      <vt:lpstr>Wingdings</vt:lpstr>
      <vt:lpstr>Arial</vt:lpstr>
      <vt:lpstr>Wood Type</vt:lpstr>
      <vt:lpstr>PowerPoint Presentation</vt:lpstr>
      <vt:lpstr>Introductions</vt:lpstr>
      <vt:lpstr>Three PARTS OF FIRST LEGO LEAGUE</vt:lpstr>
      <vt:lpstr>COMPETITION HIERARCHY IN YOUR STATE</vt:lpstr>
      <vt:lpstr>AWARDS</vt:lpstr>
      <vt:lpstr>SIX HIGH LEVEL TIPS</vt:lpstr>
      <vt:lpstr>CORE VALUES</vt:lpstr>
      <vt:lpstr>CORE VALUES RUBRIC</vt:lpstr>
      <vt:lpstr>CORE VALUES POSTER</vt:lpstr>
      <vt:lpstr>SHARING OUR EXPERIENCES: OUTREACH ACTIVITIES</vt:lpstr>
      <vt:lpstr>IMPROVING TEAMWORK</vt:lpstr>
      <vt:lpstr>GRACIOUS PROFESSIONALISM &amp; COOPERTITION</vt:lpstr>
      <vt:lpstr>NOW LET’S DO A CORE VALUES ACTIVITY NOW</vt:lpstr>
      <vt:lpstr>Research PROJECT</vt:lpstr>
      <vt:lpstr>What is the Research Project?</vt:lpstr>
      <vt:lpstr>Project Rubric</vt:lpstr>
      <vt:lpstr>Project Process: TIPS</vt:lpstr>
      <vt:lpstr>Types of presentations</vt:lpstr>
      <vt:lpstr>SAMPLE PROJECTS</vt:lpstr>
      <vt:lpstr>Watch a sample presentation video NOW</vt:lpstr>
      <vt:lpstr>GLOBAL INNOVATION AWARD</vt:lpstr>
      <vt:lpstr>ROBOT GAME</vt:lpstr>
      <vt:lpstr>IMPORTANT ASPECTS OF THE GAME</vt:lpstr>
      <vt:lpstr>TERMS TO KNOW</vt:lpstr>
      <vt:lpstr>PICKING MISSIONS</vt:lpstr>
      <vt:lpstr>ROBOT DESIGN RUBRIC</vt:lpstr>
      <vt:lpstr>ROBOT DESIGN TIPS</vt:lpstr>
      <vt:lpstr>LEARNING TO PROGRAM: EV3LESSONS.com</vt:lpstr>
      <vt:lpstr>RECOMMENDED PROGRAMMING CONCEPTS TO LEARN</vt:lpstr>
      <vt:lpstr>Reliability</vt:lpstr>
      <vt:lpstr>HOW CAN YOU INCREASE RELIABILITY?</vt:lpstr>
      <vt:lpstr>Starting Points in Base are Critical</vt:lpstr>
      <vt:lpstr>Errors Accumulate Over Time</vt:lpstr>
      <vt:lpstr>Where Are You on the FLL table?</vt:lpstr>
      <vt:lpstr>PROGRAMMING: WHY USE SENSORS</vt:lpstr>
      <vt:lpstr>USEFUL LINKS</vt:lpstr>
      <vt:lpstr>CREDITS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LEGO League Share &amp; LEARN WORKSHOP</dc:title>
  <dc:creator>Sanjay Seshan</dc:creator>
  <cp:lastModifiedBy>Sanjay Seshan</cp:lastModifiedBy>
  <cp:revision>144</cp:revision>
  <cp:lastPrinted>2017-07-18T19:51:47Z</cp:lastPrinted>
  <dcterms:created xsi:type="dcterms:W3CDTF">2017-07-10T21:02:44Z</dcterms:created>
  <dcterms:modified xsi:type="dcterms:W3CDTF">2017-08-22T12:36:35Z</dcterms:modified>
</cp:coreProperties>
</file>